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p:sldMasterIdLst>
    <p:sldMasterId id="2147483648" r:id="rId1"/>
    <p:sldMasterId id="2147483651" r:id="rId2"/>
  </p:sldMasterIdLst>
  <p:notesMasterIdLst>
    <p:notesMasterId r:id="rId49"/>
  </p:notesMasterIdLst>
  <p:sldIdLst>
    <p:sldId id="328" r:id="rId3"/>
    <p:sldId id="258" r:id="rId4"/>
    <p:sldId id="259" r:id="rId5"/>
    <p:sldId id="260" r:id="rId6"/>
    <p:sldId id="319" r:id="rId7"/>
    <p:sldId id="330" r:id="rId8"/>
    <p:sldId id="346" r:id="rId9"/>
    <p:sldId id="263" r:id="rId10"/>
    <p:sldId id="344" r:id="rId11"/>
    <p:sldId id="331" r:id="rId12"/>
    <p:sldId id="266" r:id="rId13"/>
    <p:sldId id="267" r:id="rId14"/>
    <p:sldId id="268" r:id="rId15"/>
    <p:sldId id="269" r:id="rId16"/>
    <p:sldId id="270" r:id="rId17"/>
    <p:sldId id="271" r:id="rId18"/>
    <p:sldId id="332" r:id="rId19"/>
    <p:sldId id="273" r:id="rId20"/>
    <p:sldId id="274" r:id="rId21"/>
    <p:sldId id="275" r:id="rId22"/>
    <p:sldId id="276" r:id="rId23"/>
    <p:sldId id="278" r:id="rId24"/>
    <p:sldId id="279" r:id="rId25"/>
    <p:sldId id="280" r:id="rId26"/>
    <p:sldId id="277" r:id="rId27"/>
    <p:sldId id="333" r:id="rId28"/>
    <p:sldId id="282" r:id="rId29"/>
    <p:sldId id="335" r:id="rId30"/>
    <p:sldId id="336" r:id="rId31"/>
    <p:sldId id="337" r:id="rId32"/>
    <p:sldId id="324" r:id="rId33"/>
    <p:sldId id="322" r:id="rId34"/>
    <p:sldId id="323" r:id="rId35"/>
    <p:sldId id="339" r:id="rId36"/>
    <p:sldId id="292" r:id="rId37"/>
    <p:sldId id="293" r:id="rId38"/>
    <p:sldId id="297" r:id="rId39"/>
    <p:sldId id="296" r:id="rId40"/>
    <p:sldId id="299" r:id="rId41"/>
    <p:sldId id="300" r:id="rId42"/>
    <p:sldId id="298" r:id="rId43"/>
    <p:sldId id="340" r:id="rId44"/>
    <p:sldId id="345" r:id="rId45"/>
    <p:sldId id="302" r:id="rId46"/>
    <p:sldId id="325" r:id="rId47"/>
    <p:sldId id="327" r:id="rId48"/>
  </p:sldIdLst>
  <p:sldSz cx="9144000" cy="5143500" type="screen16x9"/>
  <p:notesSz cx="6858000" cy="9144000"/>
  <p:embeddedFontLst>
    <p:embeddedFont>
      <p:font typeface="Lato" panose="020F0502020204030203" pitchFamily="34" charset="0"/>
      <p:regular r:id="rId50"/>
      <p:bold r:id="rId51"/>
      <p:italic r:id="rId52"/>
      <p:boldItalic r:id="rId53"/>
    </p:embeddedFont>
    <p:embeddedFont>
      <p:font typeface="Open Sans" panose="020B0606030504020204" pitchFamily="34" charset="0"/>
      <p:regular r:id="rId54"/>
      <p:bold r:id="rId55"/>
      <p:italic r:id="rId56"/>
      <p:boldItalic r:id="rId57"/>
    </p:embeddedFont>
    <p:embeddedFont>
      <p:font typeface="Roboto" panose="02000000000000000000" pitchFamily="2" charset="0"/>
      <p:regular r:id="rId58"/>
      <p:bold r:id="rId59"/>
      <p:italic r:id="rId60"/>
      <p:boldItalic r:id="rId6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687DA2DE-A6A4-4A41-A8D0-317CFA173F7C}">
          <p14:sldIdLst>
            <p14:sldId id="328"/>
            <p14:sldId id="258"/>
            <p14:sldId id="259"/>
            <p14:sldId id="260"/>
            <p14:sldId id="319"/>
          </p14:sldIdLst>
        </p14:section>
        <p14:section name="Creating discovery normalization rules" id="{55EE6906-DA64-4837-9DB9-A56AC9AF14D7}">
          <p14:sldIdLst>
            <p14:sldId id="330"/>
            <p14:sldId id="346"/>
            <p14:sldId id="263"/>
            <p14:sldId id="344"/>
          </p14:sldIdLst>
        </p14:section>
        <p14:section name="Dublin Core examples" id="{D4437415-7CEB-40E8-999A-47A264340E06}">
          <p14:sldIdLst>
            <p14:sldId id="331"/>
            <p14:sldId id="266"/>
            <p14:sldId id="267"/>
            <p14:sldId id="268"/>
            <p14:sldId id="269"/>
            <p14:sldId id="270"/>
            <p14:sldId id="271"/>
          </p14:sldIdLst>
        </p14:section>
        <p14:section name="XML examples" id="{EF625075-7151-4DEE-945B-4498760AEF3F}">
          <p14:sldIdLst>
            <p14:sldId id="332"/>
            <p14:sldId id="273"/>
            <p14:sldId id="274"/>
            <p14:sldId id="275"/>
            <p14:sldId id="276"/>
            <p14:sldId id="278"/>
            <p14:sldId id="279"/>
            <p14:sldId id="280"/>
            <p14:sldId id="277"/>
          </p14:sldIdLst>
        </p14:section>
        <p14:section name="Norm Rules and resource types" id="{76A55127-399D-41AD-9574-CA9490C6D63B}">
          <p14:sldIdLst>
            <p14:sldId id="333"/>
            <p14:sldId id="282"/>
            <p14:sldId id="335"/>
            <p14:sldId id="336"/>
          </p14:sldIdLst>
        </p14:section>
        <p14:section name="Using Norm Rules" id="{6E4A661C-FB35-4335-B482-38B7DDB61DEC}">
          <p14:sldIdLst>
            <p14:sldId id="337"/>
            <p14:sldId id="324"/>
            <p14:sldId id="322"/>
            <p14:sldId id="323"/>
          </p14:sldIdLst>
        </p14:section>
        <p14:section name="Testing Norm Rules" id="{F16BADA3-7718-4144-9871-E99C03D9DFBE}">
          <p14:sldIdLst>
            <p14:sldId id="339"/>
            <p14:sldId id="292"/>
            <p14:sldId id="293"/>
            <p14:sldId id="297"/>
            <p14:sldId id="296"/>
            <p14:sldId id="299"/>
            <p14:sldId id="300"/>
            <p14:sldId id="298"/>
          </p14:sldIdLst>
        </p14:section>
        <p14:section name="Additional Resources" id="{B8E23F11-BC63-4F9E-92C7-FB2454F5B9C9}">
          <p14:sldIdLst>
            <p14:sldId id="340"/>
            <p14:sldId id="345"/>
            <p14:sldId id="302"/>
            <p14:sldId id="325"/>
            <p14:sldId id="327"/>
          </p14:sldIdLst>
        </p14:section>
        <p14:section name="End" id="{CA527D71-BE1C-49A3-9D71-75539624B6F1}">
          <p14:sldIdLst/>
        </p14:section>
      </p14:sectionLst>
    </p:ext>
    <p:ext uri="{EFAFB233-063F-42B5-8137-9DF3F51BA10A}">
      <p15:sldGuideLst xmlns:p15="http://schemas.microsoft.com/office/powerpoint/2012/main">
        <p15:guide id="1" orient="horz" pos="1572" userDrawn="1">
          <p15:clr>
            <a:srgbClr val="747775"/>
          </p15:clr>
        </p15:guide>
        <p15:guide id="2" pos="2880">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83" roundtripDataSignature="AMtx7mirV/DMwMztXepZ3Q1IBHR7t7g2Qg=="/>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45F06"/>
    <a:srgbClr val="C4803A"/>
    <a:srgbClr val="FFFFFF"/>
    <a:srgbClr val="FFF2CC"/>
    <a:srgbClr val="E8CFB4"/>
  </p:clrMru>
  <p:extLst>
    <p:ext uri="{E76CE94A-603C-4142-B9EB-6D1370010A27}">
      <p14:discardImageEditData xmlns:p14="http://schemas.microsoft.com/office/powerpoint/2010/main" val="1"/>
    </p:ext>
    <p:ext uri="{D31A062A-798A-4329-ABDD-BBA856620510}">
      <p14:defaultImageDpi xmlns:p14="http://schemas.microsoft.com/office/powerpoint/2010/main" val="96"/>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829" autoAdjust="0"/>
    <p:restoredTop sz="69438" autoAdjust="0"/>
  </p:normalViewPr>
  <p:slideViewPr>
    <p:cSldViewPr snapToGrid="0">
      <p:cViewPr varScale="1">
        <p:scale>
          <a:sx n="104" d="100"/>
          <a:sy n="104" d="100"/>
        </p:scale>
        <p:origin x="1590" y="72"/>
      </p:cViewPr>
      <p:guideLst>
        <p:guide orient="horz" pos="1572"/>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font" Target="fonts/font1.fntdata"/><Relationship Id="rId55" Type="http://schemas.openxmlformats.org/officeDocument/2006/relationships/font" Target="fonts/font6.fntdata"/><Relationship Id="rId84" Type="http://schemas.openxmlformats.org/officeDocument/2006/relationships/presProps" Target="presProps.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font" Target="fonts/font4.fntdata"/><Relationship Id="rId58" Type="http://schemas.openxmlformats.org/officeDocument/2006/relationships/font" Target="fonts/font9.fntdata"/><Relationship Id="rId87"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font" Target="fonts/font12.fntdata"/><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font" Target="fonts/font7.fntdata"/><Relationship Id="rId8" Type="http://schemas.openxmlformats.org/officeDocument/2006/relationships/slide" Target="slides/slide6.xml"/><Relationship Id="rId51" Type="http://schemas.openxmlformats.org/officeDocument/2006/relationships/font" Target="fonts/font2.fntdata"/><Relationship Id="rId85"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font" Target="fonts/font10.fntdata"/><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5.fntdata"/><Relationship Id="rId83" Type="http://customschemas.google.com/relationships/presentationmetadata" Target="meta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notesMaster" Target="notesMasters/notesMaster1.xml"/><Relationship Id="rId57" Type="http://schemas.openxmlformats.org/officeDocument/2006/relationships/font" Target="fonts/font8.fntdata"/><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font" Target="fonts/font3.fntdata"/><Relationship Id="rId60" Type="http://schemas.openxmlformats.org/officeDocument/2006/relationships/font" Target="fonts/font11.fntdata"/><Relationship Id="rId86"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knowledge.exlibrisgroup.com/Primo/Product_Documentation/020Primo_VE/Primo_VE_(English)/120Other_Configurations/Mapping_to_the_Display%2C_Facets%2C_and_Search_Sections_in_the_Primo_VE_Record#Dublin_Core"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knowledge.exlibrisgroup.com/Primo/Product_Documentation/020Primo_VE/Primo_VE_(English)/100Loading_Records_from_External_Sources_into_Primo_VE/Configuring_Normalization_Rules_for_External_Resources_(Primo_VE)#Mapping_Resource_Types_from_External_Data_Sources"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knowledge.exlibrisgroup.com/Primo/Product_Documentation/020Primo_VE/Primo_VE_(English)/100Loading_Records_from_External_Sources_into_Primo_VE/Using_the_Mapping_Table_to_Map_Resource_Types"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cuments.el-una.org/id/eprint/2223/" TargetMode="External"/><Relationship Id="rId2" Type="http://schemas.openxmlformats.org/officeDocument/2006/relationships/slide" Target="../slides/slide4.xml"/><Relationship Id="rId1" Type="http://schemas.openxmlformats.org/officeDocument/2006/relationships/notesMaster" Target="../notesMasters/notesMaster1.xml"/><Relationship Id="rId4" Type="http://schemas.openxmlformats.org/officeDocument/2006/relationships/hyperlink" Target="https://github.com/lstethers/primove-normrules/tree/main/presentation-files" TargetMode="Externa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3" Type="http://schemas.openxmlformats.org/officeDocument/2006/relationships/hyperlink" Target="https://onesearch.wesleyan.edu/discovery/fulldisplay?docid=alma9933223773503768&amp;vid=01CTW_WU:CTWWU" TargetMode="External"/><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knowledge.exlibrisgroup.com/Primo/Product_Documentation/020Primo_VE/Primo_VE_(English)/100Loading_Records_from_External_Sources_into_Primo_VE/Configuring_Normalization_Rules_for_External_Resources_(Primo_VE)#Normalization_Rule_Syntax_for_DC_and_XML_Format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knowledge.exlibrisgroup.com/Primo/Product_Documentation/020Primo_VE/Primo_VE_(English)/100Loading_Records_from_External_Sources_into_Primo_VE/Configuring_Normalization_Rules_for_External_Resources_(Primo_VE)#Normalization_Rule_Syntax_for_DC_and_XML_Formats"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000" dirty="0">
                <a:solidFill>
                  <a:schemeClr val="dk1"/>
                </a:solidFill>
                <a:highlight>
                  <a:srgbClr val="FFFFFF"/>
                </a:highlight>
                <a:latin typeface="Calibri"/>
                <a:ea typeface="Calibri"/>
                <a:cs typeface="Calibri"/>
                <a:sym typeface="Calibri"/>
              </a:rPr>
              <a:t>This QR code goes to my </a:t>
            </a:r>
            <a:r>
              <a:rPr lang="en-US" sz="1000" dirty="0" err="1">
                <a:solidFill>
                  <a:schemeClr val="dk1"/>
                </a:solidFill>
                <a:highlight>
                  <a:srgbClr val="FFFFFF"/>
                </a:highlight>
                <a:latin typeface="Calibri"/>
                <a:ea typeface="Calibri"/>
                <a:cs typeface="Calibri"/>
                <a:sym typeface="Calibri"/>
              </a:rPr>
              <a:t>github</a:t>
            </a:r>
            <a:r>
              <a:rPr lang="en-US" sz="1000" dirty="0">
                <a:solidFill>
                  <a:schemeClr val="dk1"/>
                </a:solidFill>
                <a:highlight>
                  <a:srgbClr val="FFFFFF"/>
                </a:highlight>
                <a:latin typeface="Calibri"/>
                <a:ea typeface="Calibri"/>
                <a:cs typeface="Calibri"/>
                <a:sym typeface="Calibri"/>
              </a:rPr>
              <a:t> which has this presentation, a related presentation I gave last year, and the normalization rules we are using at my institution.</a:t>
            </a:r>
          </a:p>
          <a:p>
            <a:pPr marL="0" lvl="0" indent="0" algn="l" rtl="0">
              <a:lnSpc>
                <a:spcPct val="115000"/>
              </a:lnSpc>
              <a:spcBef>
                <a:spcPts val="800"/>
              </a:spcBef>
              <a:spcAft>
                <a:spcPts val="0"/>
              </a:spcAft>
              <a:buSzPts val="1100"/>
              <a:buNone/>
            </a:pPr>
            <a:endParaRPr lang="en-US" sz="1000" dirty="0">
              <a:solidFill>
                <a:schemeClr val="dk1"/>
              </a:solidFill>
              <a:highlight>
                <a:srgbClr val="FFFFFF"/>
              </a:highlight>
              <a:latin typeface="Calibri"/>
              <a:ea typeface="Calibri"/>
              <a:cs typeface="Calibri"/>
              <a:sym typeface="Calibri"/>
            </a:endParaRPr>
          </a:p>
          <a:p>
            <a:pPr marL="0" lvl="0" indent="0" algn="l" rtl="0">
              <a:lnSpc>
                <a:spcPct val="115000"/>
              </a:lnSpc>
              <a:spcBef>
                <a:spcPts val="800"/>
              </a:spcBef>
              <a:spcAft>
                <a:spcPts val="0"/>
              </a:spcAft>
              <a:buSzPts val="1100"/>
              <a:buNone/>
            </a:pPr>
            <a:r>
              <a:rPr lang="en-US" sz="1000" dirty="0">
                <a:solidFill>
                  <a:schemeClr val="dk1"/>
                </a:solidFill>
                <a:highlight>
                  <a:srgbClr val="FFFFFF"/>
                </a:highlight>
                <a:latin typeface="Calibri"/>
                <a:ea typeface="Calibri"/>
                <a:cs typeface="Calibri"/>
                <a:sym typeface="Calibri"/>
              </a:rPr>
              <a:t>You’ll see images in this presentation primarily from our institutional repository, image credits in the speaker notes.</a:t>
            </a:r>
          </a:p>
          <a:p>
            <a:pPr marL="0" lvl="0" indent="0" algn="l" rtl="0">
              <a:lnSpc>
                <a:spcPct val="115000"/>
              </a:lnSpc>
              <a:spcBef>
                <a:spcPts val="800"/>
              </a:spcBef>
              <a:spcAft>
                <a:spcPts val="0"/>
              </a:spcAft>
              <a:buSzPts val="1100"/>
              <a:buNone/>
            </a:pPr>
            <a:r>
              <a:rPr lang="en-US" sz="1100" dirty="0">
                <a:solidFill>
                  <a:schemeClr val="dk1"/>
                </a:solidFill>
                <a:highlight>
                  <a:srgbClr val="FFFFFF"/>
                </a:highlight>
                <a:latin typeface="+mn-lt"/>
                <a:ea typeface="Calibri"/>
                <a:cs typeface="Calibri"/>
                <a:sym typeface="Calibri"/>
              </a:rPr>
              <a:t>Image from: </a:t>
            </a:r>
            <a:r>
              <a:rPr lang="en-US" sz="1100" dirty="0">
                <a:latin typeface="+mn-lt"/>
              </a:rPr>
              <a:t>http://library.nyam.org/colorourcollections/wp-content/uploads/sites/5/2018/02/WesleyanUniversity_ColorOurCollections_2018.pdf</a:t>
            </a:r>
          </a:p>
          <a:p>
            <a:pPr marL="0" lvl="0" indent="0" algn="l" rtl="0">
              <a:lnSpc>
                <a:spcPct val="115000"/>
              </a:lnSpc>
              <a:spcBef>
                <a:spcPts val="800"/>
              </a:spcBef>
              <a:spcAft>
                <a:spcPts val="0"/>
              </a:spcAft>
              <a:buSzPts val="1100"/>
              <a:buNone/>
            </a:pPr>
            <a:r>
              <a:rPr lang="en-US" sz="1100" dirty="0">
                <a:solidFill>
                  <a:schemeClr val="dk1"/>
                </a:solidFill>
                <a:highlight>
                  <a:srgbClr val="FFFFFF"/>
                </a:highlight>
                <a:latin typeface="+mn-lt"/>
                <a:ea typeface="Calibri"/>
                <a:cs typeface="Calibri"/>
                <a:sym typeface="Calibri"/>
              </a:rPr>
              <a:t>Olin Memorial Library, 1928, Vertical Files Photograph Collection, Special Collections &amp; Archives, Wesleyan University </a:t>
            </a:r>
          </a:p>
          <a:p>
            <a:pPr marL="0" lvl="0" indent="0" algn="l" rtl="0">
              <a:lnSpc>
                <a:spcPct val="115000"/>
              </a:lnSpc>
              <a:spcBef>
                <a:spcPts val="800"/>
              </a:spcBef>
              <a:spcAft>
                <a:spcPts val="0"/>
              </a:spcAft>
              <a:buSzPts val="1100"/>
              <a:buNone/>
            </a:pPr>
            <a:endParaRPr lang="en-US" sz="1000" dirty="0">
              <a:solidFill>
                <a:schemeClr val="dk1"/>
              </a:solidFill>
              <a:highlight>
                <a:srgbClr val="FFFFFF"/>
              </a:highlight>
              <a:latin typeface="Calibri"/>
              <a:ea typeface="Calibri"/>
              <a:cs typeface="Calibri"/>
              <a:sym typeface="Calibri"/>
            </a:endParaRPr>
          </a:p>
          <a:p>
            <a:pPr marL="0" lvl="0" indent="0" algn="l" rtl="0">
              <a:lnSpc>
                <a:spcPct val="115000"/>
              </a:lnSpc>
              <a:spcBef>
                <a:spcPts val="800"/>
              </a:spcBef>
              <a:spcAft>
                <a:spcPts val="0"/>
              </a:spcAft>
              <a:buSzPts val="1100"/>
              <a:buNone/>
            </a:pPr>
            <a:r>
              <a:rPr lang="en-US" sz="1000" dirty="0">
                <a:solidFill>
                  <a:schemeClr val="dk1"/>
                </a:solidFill>
                <a:highlight>
                  <a:srgbClr val="FFFFFF"/>
                </a:highlight>
                <a:latin typeface="Calibri"/>
                <a:ea typeface="Calibri"/>
                <a:cs typeface="Calibri"/>
                <a:sym typeface="Calibri"/>
              </a:rPr>
              <a:t>Presentation Abstract: </a:t>
            </a:r>
          </a:p>
          <a:p>
            <a:pPr marL="0" lvl="0" indent="0" algn="l" rtl="0">
              <a:lnSpc>
                <a:spcPct val="115000"/>
              </a:lnSpc>
              <a:spcBef>
                <a:spcPts val="800"/>
              </a:spcBef>
              <a:spcAft>
                <a:spcPts val="0"/>
              </a:spcAft>
              <a:buClr>
                <a:schemeClr val="dk1"/>
              </a:buClr>
              <a:buSzPts val="1100"/>
              <a:buFont typeface="Arial"/>
              <a:buNone/>
            </a:pPr>
            <a:r>
              <a:rPr lang="en-US" sz="1000" dirty="0">
                <a:solidFill>
                  <a:schemeClr val="dk1"/>
                </a:solidFill>
                <a:highlight>
                  <a:srgbClr val="FFFFFF"/>
                </a:highlight>
                <a:latin typeface="Calibri"/>
                <a:ea typeface="Calibri"/>
                <a:cs typeface="Calibri"/>
                <a:sym typeface="Calibri"/>
              </a:rPr>
              <a:t>To ingest external data sources such as </a:t>
            </a:r>
            <a:r>
              <a:rPr lang="en-US" sz="1000" dirty="0" err="1">
                <a:solidFill>
                  <a:schemeClr val="dk1"/>
                </a:solidFill>
                <a:highlight>
                  <a:srgbClr val="FFFFFF"/>
                </a:highlight>
                <a:latin typeface="Calibri"/>
                <a:ea typeface="Calibri"/>
                <a:cs typeface="Calibri"/>
                <a:sym typeface="Calibri"/>
              </a:rPr>
              <a:t>LibGuides</a:t>
            </a:r>
            <a:r>
              <a:rPr lang="en-US" sz="1000" dirty="0">
                <a:solidFill>
                  <a:schemeClr val="dk1"/>
                </a:solidFill>
                <a:highlight>
                  <a:srgbClr val="FFFFFF"/>
                </a:highlight>
                <a:latin typeface="Calibri"/>
                <a:ea typeface="Calibri"/>
                <a:cs typeface="Calibri"/>
                <a:sym typeface="Calibri"/>
              </a:rPr>
              <a:t>, </a:t>
            </a:r>
            <a:r>
              <a:rPr lang="en-US" sz="1000" dirty="0" err="1">
                <a:solidFill>
                  <a:schemeClr val="dk1"/>
                </a:solidFill>
                <a:highlight>
                  <a:srgbClr val="FFFFFF"/>
                </a:highlight>
                <a:latin typeface="Calibri"/>
                <a:ea typeface="Calibri"/>
                <a:cs typeface="Calibri"/>
                <a:sym typeface="Calibri"/>
              </a:rPr>
              <a:t>ArchivesSpace</a:t>
            </a:r>
            <a:r>
              <a:rPr lang="en-US" sz="1000" dirty="0">
                <a:solidFill>
                  <a:schemeClr val="dk1"/>
                </a:solidFill>
                <a:highlight>
                  <a:srgbClr val="FFFFFF"/>
                </a:highlight>
                <a:latin typeface="Calibri"/>
                <a:ea typeface="Calibri"/>
                <a:cs typeface="Calibri"/>
                <a:sym typeface="Calibri"/>
              </a:rPr>
              <a:t>, and institutional repositories into Primo VE for discovery by your users, you will need to map and transform data as a part of that ingest process. To map and transform data, you need to use discovery normalization rules. In this session, learn to create and test discovery normalization rules for external data sources. Learn both Dublin Core and XML rule syntax, and why you might choose one over the other for your rules. See real-life examples of rules created for processing </a:t>
            </a:r>
            <a:r>
              <a:rPr lang="en-US" sz="1000" dirty="0" err="1">
                <a:solidFill>
                  <a:schemeClr val="dk1"/>
                </a:solidFill>
                <a:highlight>
                  <a:srgbClr val="FFFFFF"/>
                </a:highlight>
                <a:latin typeface="Calibri"/>
                <a:ea typeface="Calibri"/>
                <a:cs typeface="Calibri"/>
                <a:sym typeface="Calibri"/>
              </a:rPr>
              <a:t>Islandora</a:t>
            </a:r>
            <a:r>
              <a:rPr lang="en-US" sz="1000" dirty="0">
                <a:solidFill>
                  <a:schemeClr val="dk1"/>
                </a:solidFill>
                <a:highlight>
                  <a:srgbClr val="FFFFFF"/>
                </a:highlight>
                <a:latin typeface="Calibri"/>
                <a:ea typeface="Calibri"/>
                <a:cs typeface="Calibri"/>
                <a:sym typeface="Calibri"/>
              </a:rPr>
              <a:t>, </a:t>
            </a:r>
            <a:r>
              <a:rPr lang="en-US" sz="1000" dirty="0" err="1">
                <a:solidFill>
                  <a:schemeClr val="dk1"/>
                </a:solidFill>
                <a:highlight>
                  <a:srgbClr val="FFFFFF"/>
                </a:highlight>
                <a:latin typeface="Calibri"/>
                <a:ea typeface="Calibri"/>
                <a:cs typeface="Calibri"/>
                <a:sym typeface="Calibri"/>
              </a:rPr>
              <a:t>LibGuides</a:t>
            </a:r>
            <a:r>
              <a:rPr lang="en-US" sz="1000" dirty="0">
                <a:solidFill>
                  <a:schemeClr val="dk1"/>
                </a:solidFill>
                <a:highlight>
                  <a:srgbClr val="FFFFFF"/>
                </a:highlight>
                <a:latin typeface="Calibri"/>
                <a:ea typeface="Calibri"/>
                <a:cs typeface="Calibri"/>
                <a:sym typeface="Calibri"/>
              </a:rPr>
              <a:t>, </a:t>
            </a:r>
            <a:r>
              <a:rPr lang="en-US" sz="1000" dirty="0" err="1">
                <a:solidFill>
                  <a:schemeClr val="dk1"/>
                </a:solidFill>
                <a:highlight>
                  <a:srgbClr val="FFFFFF"/>
                </a:highlight>
                <a:latin typeface="Calibri"/>
                <a:ea typeface="Calibri"/>
                <a:cs typeface="Calibri"/>
                <a:sym typeface="Calibri"/>
              </a:rPr>
              <a:t>ArchivesSpace</a:t>
            </a:r>
            <a:r>
              <a:rPr lang="en-US" sz="1000" dirty="0">
                <a:solidFill>
                  <a:schemeClr val="dk1"/>
                </a:solidFill>
                <a:highlight>
                  <a:srgbClr val="FFFFFF"/>
                </a:highlight>
                <a:latin typeface="Calibri"/>
                <a:ea typeface="Calibri"/>
                <a:cs typeface="Calibri"/>
                <a:sym typeface="Calibri"/>
              </a:rPr>
              <a:t>, and </a:t>
            </a:r>
            <a:r>
              <a:rPr lang="en-US" sz="1000" dirty="0" err="1">
                <a:solidFill>
                  <a:schemeClr val="dk1"/>
                </a:solidFill>
                <a:highlight>
                  <a:srgbClr val="FFFFFF"/>
                </a:highlight>
                <a:latin typeface="Calibri"/>
                <a:ea typeface="Calibri"/>
                <a:cs typeface="Calibri"/>
                <a:sym typeface="Calibri"/>
              </a:rPr>
              <a:t>Figshare</a:t>
            </a:r>
            <a:r>
              <a:rPr lang="en-US" sz="1000" dirty="0">
                <a:solidFill>
                  <a:schemeClr val="dk1"/>
                </a:solidFill>
                <a:highlight>
                  <a:srgbClr val="FFFFFF"/>
                </a:highlight>
                <a:latin typeface="Calibri"/>
                <a:ea typeface="Calibri"/>
                <a:cs typeface="Calibri"/>
                <a:sym typeface="Calibri"/>
              </a:rPr>
              <a:t> data sources. Prior to the conference, attendees will have the opportunity to submit their own examples of data transformations they would like to have addressed in the presentation.</a:t>
            </a:r>
          </a:p>
          <a:p>
            <a:pPr marL="0" lvl="0" indent="0" algn="l" rtl="0">
              <a:lnSpc>
                <a:spcPct val="115000"/>
              </a:lnSpc>
              <a:spcBef>
                <a:spcPts val="800"/>
              </a:spcBef>
              <a:spcAft>
                <a:spcPts val="0"/>
              </a:spcAft>
              <a:buClr>
                <a:schemeClr val="dk1"/>
              </a:buClr>
              <a:buSzPts val="1100"/>
              <a:buFont typeface="Arial"/>
              <a:buNone/>
            </a:pPr>
            <a:r>
              <a:rPr lang="en-US" sz="1000" b="1" dirty="0">
                <a:solidFill>
                  <a:srgbClr val="333333"/>
                </a:solidFill>
                <a:highlight>
                  <a:srgbClr val="FFFFFF"/>
                </a:highlight>
                <a:latin typeface="Calibri"/>
                <a:ea typeface="Calibri"/>
                <a:cs typeface="Calibri"/>
                <a:sym typeface="Calibri"/>
              </a:rPr>
              <a:t>Ex Libris Product(s) related to this session:</a:t>
            </a:r>
          </a:p>
          <a:p>
            <a:pPr marL="0" lvl="0" indent="0" algn="l" rtl="0">
              <a:lnSpc>
                <a:spcPct val="115000"/>
              </a:lnSpc>
              <a:spcBef>
                <a:spcPts val="800"/>
              </a:spcBef>
              <a:spcAft>
                <a:spcPts val="0"/>
              </a:spcAft>
              <a:buClr>
                <a:schemeClr val="dk1"/>
              </a:buClr>
              <a:buSzPts val="1100"/>
              <a:buFont typeface="Arial"/>
              <a:buNone/>
            </a:pPr>
            <a:r>
              <a:rPr lang="en-US" sz="1000" dirty="0">
                <a:solidFill>
                  <a:srgbClr val="333333"/>
                </a:solidFill>
                <a:highlight>
                  <a:srgbClr val="FFFFFF"/>
                </a:highlight>
                <a:latin typeface="Calibri"/>
                <a:ea typeface="Calibri"/>
                <a:cs typeface="Calibri"/>
                <a:sym typeface="Calibri"/>
              </a:rPr>
              <a:t>Primo VE</a:t>
            </a:r>
          </a:p>
          <a:p>
            <a:pPr marL="0" lvl="0" indent="0" algn="l" rtl="0">
              <a:lnSpc>
                <a:spcPct val="115000"/>
              </a:lnSpc>
              <a:spcBef>
                <a:spcPts val="800"/>
              </a:spcBef>
              <a:spcAft>
                <a:spcPts val="0"/>
              </a:spcAft>
              <a:buClr>
                <a:schemeClr val="dk1"/>
              </a:buClr>
              <a:buSzPts val="1100"/>
              <a:buFont typeface="Arial"/>
              <a:buNone/>
            </a:pPr>
            <a:r>
              <a:rPr lang="en-US" sz="1000" b="1" dirty="0">
                <a:solidFill>
                  <a:srgbClr val="333333"/>
                </a:solidFill>
                <a:highlight>
                  <a:srgbClr val="FFFFFF"/>
                </a:highlight>
                <a:latin typeface="Calibri"/>
                <a:ea typeface="Calibri"/>
                <a:cs typeface="Calibri"/>
                <a:sym typeface="Calibri"/>
              </a:rPr>
              <a:t>Learning Outcome #1:</a:t>
            </a:r>
          </a:p>
          <a:p>
            <a:pPr marL="0" lvl="0" indent="0" algn="l" rtl="0">
              <a:lnSpc>
                <a:spcPct val="115000"/>
              </a:lnSpc>
              <a:spcBef>
                <a:spcPts val="800"/>
              </a:spcBef>
              <a:spcAft>
                <a:spcPts val="0"/>
              </a:spcAft>
              <a:buClr>
                <a:schemeClr val="dk1"/>
              </a:buClr>
              <a:buSzPts val="1100"/>
              <a:buFont typeface="Arial"/>
              <a:buNone/>
            </a:pPr>
            <a:r>
              <a:rPr lang="en-US" sz="1000" dirty="0">
                <a:solidFill>
                  <a:srgbClr val="333333"/>
                </a:solidFill>
                <a:highlight>
                  <a:srgbClr val="FFFFFF"/>
                </a:highlight>
                <a:latin typeface="Calibri"/>
                <a:ea typeface="Calibri"/>
                <a:cs typeface="Calibri"/>
                <a:sym typeface="Calibri"/>
              </a:rPr>
              <a:t>Identify when to use Dublin Core and when to use XML normalization rules</a:t>
            </a:r>
          </a:p>
          <a:p>
            <a:pPr marL="0" lvl="0" indent="0" algn="l" rtl="0">
              <a:lnSpc>
                <a:spcPct val="115000"/>
              </a:lnSpc>
              <a:spcBef>
                <a:spcPts val="1200"/>
              </a:spcBef>
              <a:spcAft>
                <a:spcPts val="0"/>
              </a:spcAft>
              <a:buClr>
                <a:schemeClr val="dk1"/>
              </a:buClr>
              <a:buSzPts val="1100"/>
              <a:buFont typeface="Arial"/>
              <a:buNone/>
            </a:pPr>
            <a:r>
              <a:rPr lang="en-US" sz="1000" b="1" dirty="0">
                <a:solidFill>
                  <a:srgbClr val="333333"/>
                </a:solidFill>
                <a:highlight>
                  <a:srgbClr val="FFFFFF"/>
                </a:highlight>
                <a:latin typeface="Calibri"/>
                <a:ea typeface="Calibri"/>
                <a:cs typeface="Calibri"/>
                <a:sym typeface="Calibri"/>
              </a:rPr>
              <a:t>Learning Outcome #2</a:t>
            </a:r>
          </a:p>
          <a:p>
            <a:pPr marL="0" lvl="0" indent="0" algn="l" rtl="0">
              <a:lnSpc>
                <a:spcPct val="115000"/>
              </a:lnSpc>
              <a:spcBef>
                <a:spcPts val="800"/>
              </a:spcBef>
              <a:spcAft>
                <a:spcPts val="0"/>
              </a:spcAft>
              <a:buClr>
                <a:schemeClr val="dk1"/>
              </a:buClr>
              <a:buSzPts val="1100"/>
              <a:buFont typeface="Arial"/>
              <a:buNone/>
            </a:pPr>
            <a:r>
              <a:rPr lang="en-US" sz="1000" dirty="0">
                <a:solidFill>
                  <a:srgbClr val="333333"/>
                </a:solidFill>
                <a:highlight>
                  <a:srgbClr val="FFFFFF"/>
                </a:highlight>
                <a:latin typeface="Calibri"/>
                <a:ea typeface="Calibri"/>
                <a:cs typeface="Calibri"/>
                <a:sym typeface="Calibri"/>
              </a:rPr>
              <a:t>Create and test both Dublin Core and XML normalization rules</a:t>
            </a:r>
          </a:p>
          <a:p>
            <a:pPr marL="0" lvl="0" indent="0" algn="l" rtl="0">
              <a:lnSpc>
                <a:spcPct val="115000"/>
              </a:lnSpc>
              <a:spcBef>
                <a:spcPts val="1200"/>
              </a:spcBef>
              <a:spcAft>
                <a:spcPts val="0"/>
              </a:spcAft>
              <a:buClr>
                <a:schemeClr val="dk1"/>
              </a:buClr>
              <a:buSzPts val="1100"/>
              <a:buFont typeface="Arial"/>
              <a:buNone/>
            </a:pPr>
            <a:r>
              <a:rPr lang="en-US" sz="1000" b="1" dirty="0">
                <a:solidFill>
                  <a:srgbClr val="333333"/>
                </a:solidFill>
                <a:highlight>
                  <a:srgbClr val="FFFFFF"/>
                </a:highlight>
                <a:latin typeface="Calibri"/>
                <a:ea typeface="Calibri"/>
                <a:cs typeface="Calibri"/>
                <a:sym typeface="Calibri"/>
              </a:rPr>
              <a:t>Learning Outcome #3</a:t>
            </a:r>
          </a:p>
          <a:p>
            <a:pPr marL="0" lvl="0" indent="0" algn="l" rtl="0">
              <a:lnSpc>
                <a:spcPct val="115000"/>
              </a:lnSpc>
              <a:spcBef>
                <a:spcPts val="800"/>
              </a:spcBef>
              <a:spcAft>
                <a:spcPts val="0"/>
              </a:spcAft>
              <a:buClr>
                <a:schemeClr val="dk1"/>
              </a:buClr>
              <a:buSzPts val="1100"/>
              <a:buFont typeface="Arial"/>
              <a:buNone/>
            </a:pPr>
            <a:r>
              <a:rPr lang="en-US" sz="1000" dirty="0">
                <a:solidFill>
                  <a:srgbClr val="333333"/>
                </a:solidFill>
                <a:highlight>
                  <a:srgbClr val="FFFFFF"/>
                </a:highlight>
                <a:latin typeface="Calibri"/>
                <a:ea typeface="Calibri"/>
                <a:cs typeface="Calibri"/>
                <a:sym typeface="Calibri"/>
              </a:rPr>
              <a:t>Explain how discovery normalization rules relate to resource types</a:t>
            </a:r>
          </a:p>
          <a:p>
            <a:pPr marL="0" lvl="0" indent="0" algn="l" rtl="0">
              <a:lnSpc>
                <a:spcPct val="115000"/>
              </a:lnSpc>
              <a:spcBef>
                <a:spcPts val="0"/>
              </a:spcBef>
              <a:spcAft>
                <a:spcPts val="0"/>
              </a:spcAft>
              <a:buSzPts val="1100"/>
              <a:buNone/>
            </a:pPr>
            <a:endParaRPr lang="en-US" sz="1000" dirty="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SzPts val="1100"/>
              <a:buNone/>
            </a:pPr>
            <a:endParaRPr lang="en-US" sz="1000" dirty="0">
              <a:solidFill>
                <a:schemeClr val="dk1"/>
              </a:solidFill>
              <a:highlight>
                <a:srgbClr val="FFFFFF"/>
              </a:highlight>
              <a:latin typeface="Calibri"/>
              <a:ea typeface="Calibri"/>
              <a:cs typeface="Calibri"/>
              <a:sym typeface="Calibri"/>
            </a:endParaRPr>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28082519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000" dirty="0"/>
              <a:t>I’m going to be showing code during this part.  I’ll be showing examples from portions of my normalization rule sets. To see the full rule set, see my </a:t>
            </a:r>
            <a:r>
              <a:rPr lang="en-US" sz="1000" dirty="0" err="1"/>
              <a:t>github</a:t>
            </a:r>
            <a:r>
              <a:rPr lang="en-US" sz="1000" dirty="0"/>
              <a:t>.</a:t>
            </a:r>
          </a:p>
          <a:p>
            <a:pPr marL="0" lvl="0" indent="0" algn="l" rtl="0">
              <a:lnSpc>
                <a:spcPct val="100000"/>
              </a:lnSpc>
              <a:spcBef>
                <a:spcPts val="0"/>
              </a:spcBef>
              <a:spcAft>
                <a:spcPts val="0"/>
              </a:spcAft>
              <a:buSzPts val="1100"/>
              <a:buNone/>
            </a:pPr>
            <a:endParaRPr lang="en-US" sz="1000" dirty="0"/>
          </a:p>
          <a:p>
            <a:pPr marL="0" lvl="0" indent="0" algn="l" rtl="0">
              <a:lnSpc>
                <a:spcPct val="100000"/>
              </a:lnSpc>
              <a:spcBef>
                <a:spcPts val="0"/>
              </a:spcBef>
              <a:spcAft>
                <a:spcPts val="0"/>
              </a:spcAft>
              <a:buSzPts val="1100"/>
              <a:buNone/>
            </a:pPr>
            <a:r>
              <a:rPr lang="en-US" sz="1000" dirty="0"/>
              <a:t>The full normalization rules that I’ll be referencing are in </a:t>
            </a:r>
            <a:r>
              <a:rPr lang="en-US" sz="1000" dirty="0" err="1"/>
              <a:t>github</a:t>
            </a:r>
            <a:r>
              <a:rPr lang="en-US" sz="1000" dirty="0"/>
              <a:t> here: </a:t>
            </a:r>
            <a:r>
              <a:rPr lang="en-US" sz="1000" dirty="0">
                <a:solidFill>
                  <a:schemeClr val="dk1"/>
                </a:solidFill>
              </a:rPr>
              <a:t>https://github.com/lstethers/primove-normrules/</a:t>
            </a:r>
          </a:p>
          <a:p>
            <a:pPr marL="0" lvl="0" indent="0" algn="l" rtl="0">
              <a:lnSpc>
                <a:spcPct val="115000"/>
              </a:lnSpc>
              <a:spcBef>
                <a:spcPts val="0"/>
              </a:spcBef>
              <a:spcAft>
                <a:spcPts val="0"/>
              </a:spcAft>
              <a:buSzPts val="1100"/>
              <a:buNone/>
            </a:pPr>
            <a:endParaRPr lang="en-US" sz="1000" dirty="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ea typeface="Calibri"/>
                <a:cs typeface="Calibri"/>
                <a:sym typeface="Calibri"/>
              </a:rPr>
              <a:t>Image from: https://digitalcollections.wesleyan.edu/object/upc-650</a:t>
            </a:r>
          </a:p>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cs typeface="Calibri"/>
                <a:sym typeface="Calibri"/>
              </a:rPr>
              <a:t>Scenic [College Row], 1959, University Photographer’s Collection,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dirty="0">
              <a:solidFill>
                <a:schemeClr val="dk1"/>
              </a:solidFill>
              <a:highlight>
                <a:srgbClr val="FFFFFF"/>
              </a:highlight>
              <a:latin typeface="+mn-lt"/>
              <a:cs typeface="Calibri"/>
              <a:sym typeface="Calibri"/>
            </a:endParaRPr>
          </a:p>
          <a:p>
            <a:pPr marL="0" lvl="0" indent="0" algn="l" rtl="0">
              <a:lnSpc>
                <a:spcPct val="115000"/>
              </a:lnSpc>
              <a:spcBef>
                <a:spcPts val="0"/>
              </a:spcBef>
              <a:spcAft>
                <a:spcPts val="0"/>
              </a:spcAft>
              <a:buSzPts val="1100"/>
              <a:buNone/>
            </a:pPr>
            <a:endParaRPr lang="en-US" sz="1100" dirty="0">
              <a:latin typeface="+mn-lt"/>
            </a:endParaRPr>
          </a:p>
          <a:p>
            <a:pPr marL="0" lvl="0" indent="0" algn="l" rtl="0">
              <a:lnSpc>
                <a:spcPct val="100000"/>
              </a:lnSpc>
              <a:spcBef>
                <a:spcPts val="1200"/>
              </a:spcBef>
              <a:spcAft>
                <a:spcPts val="0"/>
              </a:spcAft>
              <a:buSzPts val="1100"/>
              <a:buNone/>
            </a:pPr>
            <a:endParaRPr lang="en-US" dirty="0"/>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127499605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ca1ee8f43d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99" name="Google Shape;199;g2ca1ee8f43d_0_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You might have some tags that don’t get mapped by default so you should always double check.</a:t>
            </a:r>
          </a:p>
          <a:p>
            <a:pPr marL="0" lvl="0" indent="0" algn="l" rtl="0">
              <a:lnSpc>
                <a:spcPct val="100000"/>
              </a:lnSpc>
              <a:spcBef>
                <a:spcPts val="0"/>
              </a:spcBef>
              <a:spcAft>
                <a:spcPts val="0"/>
              </a:spcAft>
              <a:buSzPts val="1100"/>
              <a:buNone/>
            </a:pPr>
            <a:endParaRPr lang="en-US" u="none" dirty="0">
              <a:solidFill>
                <a:srgbClr val="2200CC"/>
              </a:solidFill>
              <a:hlinkClick r:id="rId3">
                <a:extLst>
                  <a:ext uri="{A12FA001-AC4F-418D-AE19-62706E023703}">
                    <ahyp:hlinkClr xmlns:ahyp="http://schemas.microsoft.com/office/drawing/2018/hyperlinkcolor" val="tx"/>
                  </a:ext>
                </a:extLst>
              </a:hlinkClick>
            </a:endParaRPr>
          </a:p>
          <a:p>
            <a:pPr marL="0" lvl="0" indent="0" algn="l" rtl="0">
              <a:lnSpc>
                <a:spcPct val="100000"/>
              </a:lnSpc>
              <a:spcBef>
                <a:spcPts val="0"/>
              </a:spcBef>
              <a:spcAft>
                <a:spcPts val="0"/>
              </a:spcAft>
              <a:buSzPts val="1100"/>
              <a:buNone/>
            </a:pPr>
            <a:r>
              <a:rPr lang="en-US" u="none" dirty="0">
                <a:solidFill>
                  <a:schemeClr val="tx1"/>
                </a:solidFill>
                <a:hlinkClick r:id="rId3">
                  <a:extLst>
                    <a:ext uri="{A12FA001-AC4F-418D-AE19-62706E023703}">
                      <ahyp:hlinkClr xmlns:ahyp="http://schemas.microsoft.com/office/drawing/2018/hyperlinkcolor" val="tx"/>
                    </a:ext>
                  </a:extLst>
                </a:hlinkClick>
              </a:rPr>
              <a:t>https://knowledge.exlibrisgroup.com/Primo/Product_Documentation/020Primo_VE/Primo_VE_(English)/120Other_Configurations/Mapping_to_the_Display%2C_Facets%2C_and_Search_Sections_in_the_Primo_VE_Record#Dublin_Core</a:t>
            </a:r>
            <a:endParaRPr lang="en-US" u="none" dirty="0">
              <a:solidFill>
                <a:schemeClr val="tx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4"/>
        <p:cNvGrpSpPr/>
        <p:nvPr/>
      </p:nvGrpSpPr>
      <p:grpSpPr>
        <a:xfrm>
          <a:off x="0" y="0"/>
          <a:ext cx="0" cy="0"/>
          <a:chOff x="0" y="0"/>
          <a:chExt cx="0" cy="0"/>
        </a:xfrm>
      </p:grpSpPr>
      <p:sp>
        <p:nvSpPr>
          <p:cNvPr id="205" name="Google Shape;205;g2cad03ab42e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06" name="Google Shape;206;g2cad03ab42e_0_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Example of a DC rule set.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This is my full DC rule set for ingesting our </a:t>
            </a:r>
            <a:r>
              <a:rPr lang="en-US" dirty="0" err="1"/>
              <a:t>LibGuides</a:t>
            </a:r>
            <a:r>
              <a:rPr lang="en-US" dirty="0"/>
              <a:t>. </a:t>
            </a:r>
            <a:endParaRPr dirty="0"/>
          </a:p>
          <a:p>
            <a:pPr marL="0" lvl="0" indent="0" algn="l" rtl="0">
              <a:spcBef>
                <a:spcPts val="0"/>
              </a:spcBef>
              <a:spcAft>
                <a:spcPts val="0"/>
              </a:spcAft>
              <a:buSzPts val="1100"/>
              <a:buNone/>
            </a:pPr>
            <a:r>
              <a:rPr lang="en-US" dirty="0">
                <a:solidFill>
                  <a:schemeClr val="dk1"/>
                </a:solidFill>
              </a:rPr>
              <a:t>I do very little to our </a:t>
            </a:r>
            <a:r>
              <a:rPr lang="en-US" dirty="0" err="1">
                <a:solidFill>
                  <a:schemeClr val="dk1"/>
                </a:solidFill>
              </a:rPr>
              <a:t>LibGuides</a:t>
            </a:r>
            <a:r>
              <a:rPr lang="en-US" dirty="0">
                <a:solidFill>
                  <a:schemeClr val="dk1"/>
                </a:solidFill>
              </a:rPr>
              <a:t> ingest, so there are just 3 rules in my set..</a:t>
            </a:r>
            <a:endParaRPr dirty="0"/>
          </a:p>
          <a:p>
            <a:pPr marL="0" lvl="0" indent="0" algn="l" rtl="0">
              <a:spcBef>
                <a:spcPts val="0"/>
              </a:spcBef>
              <a:spcAft>
                <a:spcPts val="0"/>
              </a:spcAft>
              <a:buClr>
                <a:schemeClr val="dk1"/>
              </a:buClr>
              <a:buSzPts val="1100"/>
              <a:buFont typeface="Arial"/>
              <a:buNone/>
            </a:pPr>
            <a:r>
              <a:rPr lang="en-US" dirty="0">
                <a:solidFill>
                  <a:schemeClr val="dk1"/>
                </a:solidFill>
              </a:rPr>
              <a:t>The other fields are just mapped using the Ex Libris defaults, so I don’t have to specify rules for them.</a:t>
            </a:r>
            <a:endParaRPr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Now to get into the specifics of building rules…</a:t>
            </a: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2cad03ab42e_0_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4" name="Google Shape;214;g2cad03ab42e_0_9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dirty="0">
                <a:solidFill>
                  <a:schemeClr val="dk1"/>
                </a:solidFill>
              </a:rPr>
              <a:t>On my </a:t>
            </a:r>
            <a:r>
              <a:rPr lang="en-US" dirty="0" err="1">
                <a:solidFill>
                  <a:schemeClr val="dk1"/>
                </a:solidFill>
              </a:rPr>
              <a:t>LibGuides</a:t>
            </a:r>
            <a:r>
              <a:rPr lang="en-US" dirty="0">
                <a:solidFill>
                  <a:schemeClr val="dk1"/>
                </a:solidFill>
              </a:rPr>
              <a:t> I add an </a:t>
            </a:r>
            <a:r>
              <a:rPr lang="en-US" dirty="0" err="1">
                <a:solidFill>
                  <a:schemeClr val="dk1"/>
                </a:solidFill>
              </a:rPr>
              <a:t>OpenAccess</a:t>
            </a:r>
            <a:r>
              <a:rPr lang="en-US" dirty="0">
                <a:solidFill>
                  <a:schemeClr val="dk1"/>
                </a:solidFill>
              </a:rPr>
              <a:t> indicator to all records.</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r>
              <a:rPr lang="en-US" dirty="0">
                <a:solidFill>
                  <a:schemeClr val="dk1"/>
                </a:solidFill>
              </a:rPr>
              <a:t>breaking down what you see here:</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“when True” → so apply the rule to every record</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set a static value of “Unrestricted online access” in the </a:t>
            </a:r>
            <a:r>
              <a:rPr lang="en-US" dirty="0" err="1">
                <a:solidFill>
                  <a:schemeClr val="dk1"/>
                </a:solidFill>
              </a:rPr>
              <a:t>dcterms.accessRights</a:t>
            </a:r>
            <a:r>
              <a:rPr lang="en-US" dirty="0">
                <a:solidFill>
                  <a:schemeClr val="dk1"/>
                </a:solidFill>
              </a:rPr>
              <a:t> field</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2cad03ab42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24" name="Google Shape;224;g2cad03ab42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a:solidFill>
                  <a:schemeClr val="dk1"/>
                </a:solidFill>
              </a:rPr>
              <a:t>This is something I’m doing on our ArchivesSpace records.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Our ArchivesSpace sends a value in dc.coverage, but we want it to end up in dc.subject for Primo. </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Clr>
                <a:schemeClr val="dk1"/>
              </a:buClr>
              <a:buSzPts val="1100"/>
              <a:buFont typeface="Arial"/>
              <a:buNone/>
            </a:pPr>
            <a:r>
              <a:rPr lang="en-US">
                <a:solidFill>
                  <a:schemeClr val="dk1"/>
                </a:solidFill>
              </a:rPr>
              <a:t>Breaking down what you see here:</a:t>
            </a:r>
            <a:endParaRPr>
              <a:solidFill>
                <a:schemeClr val="dk1"/>
              </a:solidFill>
            </a:endParaRPr>
          </a:p>
          <a:p>
            <a:pPr marL="457200" lvl="0" indent="-298450" algn="l" rtl="0">
              <a:lnSpc>
                <a:spcPct val="100000"/>
              </a:lnSpc>
              <a:spcBef>
                <a:spcPts val="0"/>
              </a:spcBef>
              <a:spcAft>
                <a:spcPts val="0"/>
              </a:spcAft>
              <a:buSzPts val="1100"/>
              <a:buChar char="-"/>
            </a:pPr>
            <a:r>
              <a:rPr lang="en-US"/>
              <a:t>when the dc.coverage field exists</a:t>
            </a:r>
            <a:endParaRPr/>
          </a:p>
          <a:p>
            <a:pPr marL="457200" lvl="0" indent="-298450" algn="l" rtl="0">
              <a:lnSpc>
                <a:spcPct val="100000"/>
              </a:lnSpc>
              <a:spcBef>
                <a:spcPts val="0"/>
              </a:spcBef>
              <a:spcAft>
                <a:spcPts val="0"/>
              </a:spcAft>
              <a:buSzPts val="1100"/>
              <a:buChar char="-"/>
            </a:pPr>
            <a:r>
              <a:rPr lang="en-US"/>
              <a:t>move its value to dc.subject</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2cad03ab42e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34" name="Google Shape;234;g2cad03ab42e_0_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a:solidFill>
                  <a:schemeClr val="dk1"/>
                </a:solidFill>
              </a:rPr>
              <a:t>This is something I’m doing on our ArchivesSpace records.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We want the publisher for all of our ArchivesSpace records in Primo to be “Wesleyan University”, but ArchivesSpace is sending something else for some records</a:t>
            </a:r>
            <a:endParaRPr>
              <a:solidFill>
                <a:schemeClr val="dk1"/>
              </a:solidFill>
            </a:endParaRPr>
          </a:p>
          <a:p>
            <a:pPr marL="0" lvl="0" indent="0" algn="l" rtl="0">
              <a:spcBef>
                <a:spcPts val="0"/>
              </a:spcBef>
              <a:spcAft>
                <a:spcPts val="0"/>
              </a:spcAft>
              <a:buSzPts val="1100"/>
              <a:buNone/>
            </a:pPr>
            <a:endParaRPr>
              <a:solidFill>
                <a:schemeClr val="dk1"/>
              </a:solidFill>
            </a:endParaRPr>
          </a:p>
          <a:p>
            <a:pPr marL="0" lvl="0" indent="0" algn="l" rtl="0">
              <a:spcBef>
                <a:spcPts val="0"/>
              </a:spcBef>
              <a:spcAft>
                <a:spcPts val="0"/>
              </a:spcAft>
              <a:buSzPts val="1100"/>
              <a:buNone/>
            </a:pPr>
            <a:r>
              <a:rPr lang="en-US">
                <a:solidFill>
                  <a:schemeClr val="dk1"/>
                </a:solidFill>
              </a:rPr>
              <a:t>breaking down what you see here:</a:t>
            </a:r>
            <a:endParaRPr>
              <a:solidFill>
                <a:schemeClr val="dk1"/>
              </a:solidFill>
            </a:endParaRPr>
          </a:p>
          <a:p>
            <a:pPr marL="457200" lvl="0" indent="-298450" algn="l" rtl="0">
              <a:lnSpc>
                <a:spcPct val="100000"/>
              </a:lnSpc>
              <a:spcBef>
                <a:spcPts val="0"/>
              </a:spcBef>
              <a:spcAft>
                <a:spcPts val="0"/>
              </a:spcAft>
              <a:buSzPts val="1100"/>
              <a:buChar char="-"/>
            </a:pPr>
            <a:r>
              <a:rPr lang="en-US"/>
              <a:t>when dc.publisher is not equal to Wesleyan University</a:t>
            </a:r>
            <a:endParaRPr/>
          </a:p>
          <a:p>
            <a:pPr marL="457200" lvl="0" indent="-298450" algn="l" rtl="0">
              <a:lnSpc>
                <a:spcPct val="100000"/>
              </a:lnSpc>
              <a:spcBef>
                <a:spcPts val="0"/>
              </a:spcBef>
              <a:spcAft>
                <a:spcPts val="0"/>
              </a:spcAft>
              <a:buSzPts val="1100"/>
              <a:buChar char="-"/>
            </a:pPr>
            <a:r>
              <a:rPr lang="en-US"/>
              <a:t>set it to Wesleyan University</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cad03ab42e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44" name="Google Shape;244;g2cad03ab42e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dirty="0">
                <a:solidFill>
                  <a:schemeClr val="dk1"/>
                </a:solidFill>
              </a:rPr>
              <a:t>Here is another example from </a:t>
            </a:r>
            <a:r>
              <a:rPr lang="en-US" dirty="0" err="1">
                <a:solidFill>
                  <a:schemeClr val="dk1"/>
                </a:solidFill>
              </a:rPr>
              <a:t>LibGuides</a:t>
            </a:r>
            <a:r>
              <a:rPr lang="en-US" dirty="0">
                <a:solidFill>
                  <a:schemeClr val="dk1"/>
                </a:solidFill>
              </a:rPr>
              <a:t>.</a:t>
            </a:r>
            <a:endParaRPr dirty="0">
              <a:solidFill>
                <a:schemeClr val="dk1"/>
              </a:solidFill>
            </a:endParaRPr>
          </a:p>
          <a:p>
            <a:pPr marL="0" lvl="0" indent="0" algn="l" rtl="0">
              <a:spcBef>
                <a:spcPts val="0"/>
              </a:spcBef>
              <a:spcAft>
                <a:spcPts val="0"/>
              </a:spcAft>
              <a:buClr>
                <a:schemeClr val="dk1"/>
              </a:buClr>
              <a:buSzPts val="1100"/>
              <a:buFont typeface="Arial"/>
              <a:buNone/>
            </a:pPr>
            <a:endParaRPr dirty="0">
              <a:solidFill>
                <a:schemeClr val="dk1"/>
              </a:solidFill>
            </a:endParaRPr>
          </a:p>
          <a:p>
            <a:pPr marL="0" lvl="0" indent="0" algn="l" rtl="0">
              <a:spcBef>
                <a:spcPts val="0"/>
              </a:spcBef>
              <a:spcAft>
                <a:spcPts val="0"/>
              </a:spcAft>
              <a:buSzPts val="1100"/>
              <a:buNone/>
            </a:pPr>
            <a:r>
              <a:rPr lang="en-US" dirty="0">
                <a:solidFill>
                  <a:schemeClr val="dk1"/>
                </a:solidFill>
              </a:rPr>
              <a:t>I add “Research Guide” to the end of the title. For example, I want to change the title from “Political Science” to “Political Science Research Guide” to give it more context when it is discovered by a user in Primo.</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r>
              <a:rPr lang="en-US" dirty="0">
                <a:solidFill>
                  <a:schemeClr val="dk1"/>
                </a:solidFill>
              </a:rPr>
              <a:t>To do this you need to use a TEMP variable. </a:t>
            </a:r>
            <a:endParaRPr dirty="0">
              <a:solidFill>
                <a:schemeClr val="dk1"/>
              </a:solidFill>
            </a:endParaRPr>
          </a:p>
          <a:p>
            <a:pPr marL="0" lvl="0" indent="0" algn="l" rtl="0">
              <a:spcBef>
                <a:spcPts val="0"/>
              </a:spcBef>
              <a:spcAft>
                <a:spcPts val="0"/>
              </a:spcAft>
              <a:buSzPts val="1100"/>
              <a:buNone/>
            </a:pPr>
            <a:r>
              <a:rPr lang="en-US" dirty="0">
                <a:solidFill>
                  <a:schemeClr val="dk1"/>
                </a:solidFill>
              </a:rPr>
              <a:t>For reasons I don’t know, you can’t do transformation actions on the  dc fields themselves. you have to transfer their values to a temporary variable, operate on that, then transfer the resulting value back to a dc field.</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457200" lvl="0" indent="-298450" algn="l" rtl="0">
              <a:spcBef>
                <a:spcPts val="0"/>
              </a:spcBef>
              <a:spcAft>
                <a:spcPts val="0"/>
              </a:spcAft>
              <a:buClr>
                <a:schemeClr val="dk1"/>
              </a:buClr>
              <a:buSzPts val="1100"/>
              <a:buAutoNum type="arabicPeriod"/>
            </a:pPr>
            <a:r>
              <a:rPr lang="en-US" dirty="0">
                <a:solidFill>
                  <a:schemeClr val="dk1"/>
                </a:solidFill>
              </a:rPr>
              <a:t>create a TEMP1 variable and put the value of </a:t>
            </a:r>
            <a:r>
              <a:rPr lang="en-US" dirty="0" err="1">
                <a:solidFill>
                  <a:schemeClr val="dk1"/>
                </a:solidFill>
              </a:rPr>
              <a:t>dc.title</a:t>
            </a:r>
            <a:r>
              <a:rPr lang="en-US" dirty="0">
                <a:solidFill>
                  <a:schemeClr val="dk1"/>
                </a:solidFill>
              </a:rPr>
              <a:t> in it</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US" dirty="0">
                <a:solidFill>
                  <a:schemeClr val="dk1"/>
                </a:solidFill>
              </a:rPr>
              <a:t>add the text “ Research Guide” to the end of the title in the TEMP1 variable – using add suffix, which is a transformation available to us</a:t>
            </a:r>
            <a:endParaRPr dirty="0">
              <a:solidFill>
                <a:schemeClr val="dk1"/>
              </a:solidFill>
            </a:endParaRPr>
          </a:p>
          <a:p>
            <a:pPr marL="457200" lvl="0" indent="-298450" algn="l" rtl="0">
              <a:spcBef>
                <a:spcPts val="0"/>
              </a:spcBef>
              <a:spcAft>
                <a:spcPts val="0"/>
              </a:spcAft>
              <a:buClr>
                <a:schemeClr val="dk1"/>
              </a:buClr>
              <a:buSzPts val="1100"/>
              <a:buAutoNum type="arabicPeriod"/>
            </a:pPr>
            <a:r>
              <a:rPr lang="en-US" dirty="0">
                <a:solidFill>
                  <a:schemeClr val="dk1"/>
                </a:solidFill>
              </a:rPr>
              <a:t>set dc. title to the value of the TEMP1 variable</a:t>
            </a:r>
            <a:endParaRPr dirty="0">
              <a:solidFill>
                <a:schemeClr val="dk1"/>
              </a:solidFill>
            </a:endParaRPr>
          </a:p>
          <a:p>
            <a:pPr marL="0" lvl="0" indent="0" algn="l" rtl="0">
              <a:lnSpc>
                <a:spcPct val="100000"/>
              </a:lnSpc>
              <a:spcBef>
                <a:spcPts val="0"/>
              </a:spcBef>
              <a:spcAft>
                <a:spcPts val="0"/>
              </a:spcAft>
              <a:buNone/>
            </a:pPr>
            <a:endParaRP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000" dirty="0">
                <a:solidFill>
                  <a:schemeClr val="dk1"/>
                </a:solidFill>
              </a:rPr>
              <a:t>A note on using XPath expressions:  you can only use XPATH version 1.0 functions  (https://github.com/primousers/primo-ve-norm/wiki/3.-Known-Issue-with-Discovery-Import-Norm-Rules)</a:t>
            </a:r>
          </a:p>
          <a:p>
            <a:pPr marL="0" lvl="0" indent="0" algn="l" rtl="0">
              <a:lnSpc>
                <a:spcPct val="115000"/>
              </a:lnSpc>
              <a:spcBef>
                <a:spcPts val="0"/>
              </a:spcBef>
              <a:spcAft>
                <a:spcPts val="0"/>
              </a:spcAft>
              <a:buSzPts val="1100"/>
              <a:buNone/>
            </a:pPr>
            <a:endParaRPr lang="en-US" sz="1000" dirty="0">
              <a:solidFill>
                <a:schemeClr val="dk1"/>
              </a:solidFill>
              <a:highlight>
                <a:srgbClr val="FFFFFF"/>
              </a:highlight>
              <a:latin typeface="Calibri"/>
              <a:ea typeface="Calibri"/>
              <a:cs typeface="Calibri"/>
              <a:sym typeface="Calibri"/>
            </a:endParaRPr>
          </a:p>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ea typeface="Calibri"/>
                <a:cs typeface="Calibri"/>
                <a:sym typeface="Calibri"/>
              </a:rPr>
              <a:t>Image from: https://digitalcollections.wesleyan.edu/object/upc-650</a:t>
            </a:r>
          </a:p>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cs typeface="Calibri"/>
                <a:sym typeface="Calibri"/>
              </a:rPr>
              <a:t>Scenic [College Row], 1959, University Photographer’s Collection,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dirty="0">
              <a:solidFill>
                <a:schemeClr val="dk1"/>
              </a:solidFill>
              <a:highlight>
                <a:srgbClr val="FFFFFF"/>
              </a:highlight>
              <a:latin typeface="+mn-lt"/>
              <a:cs typeface="Calibri"/>
              <a:sym typeface="Calibri"/>
            </a:endParaRPr>
          </a:p>
          <a:p>
            <a:pPr marL="0" lvl="0" indent="0" algn="l" rtl="0">
              <a:lnSpc>
                <a:spcPct val="100000"/>
              </a:lnSpc>
              <a:spcBef>
                <a:spcPts val="1200"/>
              </a:spcBef>
              <a:spcAft>
                <a:spcPts val="0"/>
              </a:spcAft>
              <a:buSzPts val="1100"/>
              <a:buNone/>
            </a:pPr>
            <a:endParaRPr lang="en-US" dirty="0"/>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38258544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2cad03ab42e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1" name="Google Shape;261;g2cad03ab42e_0_10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Example of an XML rule set. This is just a small portion of this rule set.</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With XML rules you are transforming the XML to DC fields for Primo.</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You have to explicitly say which field you are moving each into because there are no default mappings for XML</a:t>
            </a:r>
          </a:p>
          <a:p>
            <a:pPr marL="0" lvl="0" indent="0" algn="l" rtl="0">
              <a:lnSpc>
                <a:spcPct val="100000"/>
              </a:lnSpc>
              <a:spcBef>
                <a:spcPts val="0"/>
              </a:spcBef>
              <a:spcAft>
                <a:spcPts val="0"/>
              </a:spcAft>
              <a:buSzPts val="1100"/>
              <a:buNone/>
            </a:pPr>
            <a:r>
              <a:rPr lang="en-US" dirty="0"/>
              <a:t>*Even* if you are starting with DC data, if you are using XML rules, you must map each field.</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Now to get into the specifics of some rules…</a:t>
            </a:r>
          </a:p>
          <a:p>
            <a:pPr marL="0" lvl="0" indent="0" algn="l" rtl="0">
              <a:lnSpc>
                <a:spcPct val="100000"/>
              </a:lnSpc>
              <a:spcBef>
                <a:spcPts val="0"/>
              </a:spcBef>
              <a:spcAft>
                <a:spcPts val="0"/>
              </a:spcAft>
              <a:buSzPts val="1100"/>
              <a:buNone/>
            </a:pPr>
            <a:endParaRPr lang="en-US" dirty="0"/>
          </a:p>
          <a:p>
            <a:pPr marL="0" lvl="0" indent="0" algn="l" rtl="0">
              <a:lnSpc>
                <a:spcPct val="100000"/>
              </a:lnSpc>
              <a:spcBef>
                <a:spcPts val="0"/>
              </a:spcBef>
              <a:spcAft>
                <a:spcPts val="0"/>
              </a:spcAft>
              <a:buSzPts val="1100"/>
              <a:buNone/>
            </a:pPr>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2cad03ab42e_0_1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69" name="Google Shape;269;g2cad03ab42e_0_1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dirty="0">
                <a:solidFill>
                  <a:schemeClr val="dk1"/>
                </a:solidFill>
              </a:rPr>
              <a:t>Here is a very basic XML example. Note that you have to use </a:t>
            </a:r>
            <a:r>
              <a:rPr lang="en-US" dirty="0" err="1">
                <a:solidFill>
                  <a:schemeClr val="dk1"/>
                </a:solidFill>
              </a:rPr>
              <a:t>Xpath</a:t>
            </a:r>
            <a:r>
              <a:rPr lang="en-US" dirty="0">
                <a:solidFill>
                  <a:schemeClr val="dk1"/>
                </a:solidFill>
              </a:rPr>
              <a:t> to get to the data here.</a:t>
            </a:r>
          </a:p>
          <a:p>
            <a:pPr marL="0" lvl="0" indent="0" algn="l" rtl="0">
              <a:spcBef>
                <a:spcPts val="0"/>
              </a:spcBef>
              <a:spcAft>
                <a:spcPts val="0"/>
              </a:spcAft>
              <a:buSzPts val="1100"/>
              <a:buNone/>
            </a:pPr>
            <a:endParaRPr lang="en-US" dirty="0">
              <a:solidFill>
                <a:schemeClr val="dk1"/>
              </a:solidFill>
            </a:endParaRPr>
          </a:p>
          <a:p>
            <a:pPr marL="0" lvl="0" indent="0" algn="l" rtl="0">
              <a:spcBef>
                <a:spcPts val="0"/>
              </a:spcBef>
              <a:spcAft>
                <a:spcPts val="0"/>
              </a:spcAft>
              <a:buSzPts val="1100"/>
              <a:buNone/>
            </a:pPr>
            <a:r>
              <a:rPr lang="en-US" dirty="0">
                <a:solidFill>
                  <a:schemeClr val="dk1"/>
                </a:solidFill>
              </a:rPr>
              <a:t>Our </a:t>
            </a:r>
            <a:r>
              <a:rPr lang="en-US" dirty="0" err="1">
                <a:solidFill>
                  <a:schemeClr val="dk1"/>
                </a:solidFill>
              </a:rPr>
              <a:t>Islandora</a:t>
            </a:r>
            <a:r>
              <a:rPr lang="en-US" dirty="0">
                <a:solidFill>
                  <a:schemeClr val="dk1"/>
                </a:solidFill>
              </a:rPr>
              <a:t> records have a </a:t>
            </a:r>
            <a:r>
              <a:rPr lang="en-US" dirty="0" err="1">
                <a:solidFill>
                  <a:schemeClr val="dk1"/>
                </a:solidFill>
              </a:rPr>
              <a:t>dc.contributor</a:t>
            </a:r>
            <a:r>
              <a:rPr lang="en-US" dirty="0">
                <a:solidFill>
                  <a:schemeClr val="dk1"/>
                </a:solidFill>
              </a:rPr>
              <a:t> field that we want to map to </a:t>
            </a:r>
            <a:r>
              <a:rPr lang="en-US" dirty="0" err="1">
                <a:solidFill>
                  <a:schemeClr val="dk1"/>
                </a:solidFill>
              </a:rPr>
              <a:t>dc.contributor</a:t>
            </a:r>
            <a:r>
              <a:rPr lang="en-US" dirty="0">
                <a:solidFill>
                  <a:schemeClr val="dk1"/>
                </a:solidFill>
              </a:rPr>
              <a:t> in Primo</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r>
              <a:rPr lang="en-US" dirty="0">
                <a:solidFill>
                  <a:schemeClr val="dk1"/>
                </a:solidFill>
              </a:rPr>
              <a:t>breaking down what you see here:</a:t>
            </a:r>
            <a:endParaRPr dirty="0">
              <a:solidFill>
                <a:schemeClr val="dk1"/>
              </a:solidFill>
            </a:endParaRPr>
          </a:p>
          <a:p>
            <a:pPr marL="457200" lvl="0" indent="-298450" algn="l" rtl="0">
              <a:lnSpc>
                <a:spcPct val="100000"/>
              </a:lnSpc>
              <a:spcBef>
                <a:spcPts val="0"/>
              </a:spcBef>
              <a:spcAft>
                <a:spcPts val="0"/>
              </a:spcAft>
              <a:buSzPts val="1100"/>
              <a:buChar char="-"/>
            </a:pPr>
            <a:r>
              <a:rPr lang="en-US" dirty="0"/>
              <a:t>contributor field exists</a:t>
            </a:r>
            <a:endParaRPr dirty="0"/>
          </a:p>
          <a:p>
            <a:pPr marL="457200" lvl="0" indent="-298450" algn="l" rtl="0">
              <a:lnSpc>
                <a:spcPct val="100000"/>
              </a:lnSpc>
              <a:spcBef>
                <a:spcPts val="0"/>
              </a:spcBef>
              <a:spcAft>
                <a:spcPts val="0"/>
              </a:spcAft>
              <a:buSzPts val="1100"/>
              <a:buChar char="-"/>
            </a:pPr>
            <a:r>
              <a:rPr lang="en-US" dirty="0"/>
              <a:t>copy its value to </a:t>
            </a:r>
            <a:r>
              <a:rPr lang="en-US" dirty="0" err="1"/>
              <a:t>dc.contributor</a:t>
            </a:r>
            <a:endParaRPr dirty="0"/>
          </a:p>
          <a:p>
            <a:pPr marL="0" lvl="0" indent="0" algn="l" rtl="0">
              <a:lnSpc>
                <a:spcPct val="100000"/>
              </a:lnSpc>
              <a:spcBef>
                <a:spcPts val="0"/>
              </a:spcBef>
              <a:spcAft>
                <a:spcPts val="0"/>
              </a:spcAft>
              <a:buNone/>
            </a:pPr>
            <a:endParaRPr dirty="0"/>
          </a:p>
          <a:p>
            <a:pPr marL="0" lvl="0" indent="0" algn="l" rtl="0">
              <a:lnSpc>
                <a:spcPct val="100000"/>
              </a:lnSpc>
              <a:spcBef>
                <a:spcPts val="0"/>
              </a:spcBef>
              <a:spcAft>
                <a:spcPts val="0"/>
              </a:spcAft>
              <a:buNone/>
            </a:pPr>
            <a:r>
              <a:rPr lang="en-US" dirty="0"/>
              <a:t>If there are multiple Contributor fields in the XML record, you only need to specify the rule once, it will act on every matching field</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2c97a729367_0_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1" name="Google Shape;121;g2c97a729367_0_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First, what this presentation is and is not</a:t>
            </a:r>
          </a:p>
          <a:p>
            <a:pPr marL="0" lvl="0" indent="0" algn="l" rtl="0">
              <a:lnSpc>
                <a:spcPct val="100000"/>
              </a:lnSpc>
              <a:spcBef>
                <a:spcPts val="0"/>
              </a:spcBef>
              <a:spcAft>
                <a:spcPts val="0"/>
              </a:spcAft>
              <a:buSzPts val="1100"/>
              <a:buNone/>
            </a:pPr>
            <a:r>
              <a:rPr lang="en-US" dirty="0"/>
              <a:t>It is…</a:t>
            </a:r>
          </a:p>
          <a:p>
            <a:pPr marL="0" lvl="0" indent="0" algn="l" rtl="0">
              <a:lnSpc>
                <a:spcPct val="100000"/>
              </a:lnSpc>
              <a:spcBef>
                <a:spcPts val="0"/>
              </a:spcBef>
              <a:spcAft>
                <a:spcPts val="0"/>
              </a:spcAft>
              <a:buSzPts val="1100"/>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About discovery normalization rules for external data sources </a:t>
            </a:r>
          </a:p>
          <a:p>
            <a:pPr marL="0" lvl="0" indent="0" algn="l" rtl="0">
              <a:lnSpc>
                <a:spcPct val="100000"/>
              </a:lnSpc>
              <a:spcBef>
                <a:spcPts val="0"/>
              </a:spcBef>
              <a:spcAft>
                <a:spcPts val="0"/>
              </a:spcAft>
              <a:buSzPts val="1100"/>
              <a:buNone/>
            </a:pPr>
            <a:endParaRPr lang="en-US" b="1" dirty="0"/>
          </a:p>
          <a:p>
            <a:pPr marL="0" lvl="0" indent="0" algn="l" rtl="0">
              <a:lnSpc>
                <a:spcPct val="100000"/>
              </a:lnSpc>
              <a:spcBef>
                <a:spcPts val="0"/>
              </a:spcBef>
              <a:spcAft>
                <a:spcPts val="0"/>
              </a:spcAft>
              <a:buSzPts val="1100"/>
              <a:buNone/>
            </a:pPr>
            <a:r>
              <a:rPr lang="en-US" b="0" dirty="0"/>
              <a:t>What does that mean? </a:t>
            </a:r>
          </a:p>
          <a:p>
            <a:pPr marL="0" lvl="0" indent="0" algn="l" rtl="0">
              <a:lnSpc>
                <a:spcPct val="100000"/>
              </a:lnSpc>
              <a:spcBef>
                <a:spcPts val="0"/>
              </a:spcBef>
              <a:spcAft>
                <a:spcPts val="0"/>
              </a:spcAft>
              <a:buSzPts val="1100"/>
              <a:buNone/>
            </a:pPr>
            <a:r>
              <a:rPr lang="en-US" dirty="0"/>
              <a:t>They are rules for transforming the data from outside sources such as </a:t>
            </a:r>
            <a:r>
              <a:rPr lang="en-US" dirty="0" err="1"/>
              <a:t>LibGuides</a:t>
            </a:r>
            <a:r>
              <a:rPr lang="en-US" dirty="0"/>
              <a:t>, </a:t>
            </a:r>
            <a:r>
              <a:rPr lang="en-US" dirty="0" err="1"/>
              <a:t>FigShare</a:t>
            </a:r>
            <a:r>
              <a:rPr lang="en-US" dirty="0"/>
              <a:t>, </a:t>
            </a:r>
            <a:r>
              <a:rPr lang="en-US" dirty="0" err="1"/>
              <a:t>Islandora</a:t>
            </a:r>
            <a:r>
              <a:rPr lang="en-US" dirty="0"/>
              <a:t>, Digital Commons, </a:t>
            </a:r>
            <a:r>
              <a:rPr lang="en-US" dirty="0" err="1"/>
              <a:t>ArchivesSpace</a:t>
            </a:r>
            <a:endParaRPr dirty="0"/>
          </a:p>
          <a:p>
            <a:pPr marL="0" lvl="0" indent="0" algn="l" rtl="0">
              <a:lnSpc>
                <a:spcPct val="100000"/>
              </a:lnSpc>
              <a:spcBef>
                <a:spcPts val="0"/>
              </a:spcBef>
              <a:spcAft>
                <a:spcPts val="0"/>
              </a:spcAft>
              <a:buSzPts val="1100"/>
              <a:buNone/>
            </a:pPr>
            <a:r>
              <a:rPr lang="en-US" dirty="0"/>
              <a:t>Into Dublin Core data that Primo VE then uses for search, facets, and display. You write these rules to tell Primo how to treat the data from your external sources.</a:t>
            </a:r>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This is for beginner to intermediate users, so I’ll go through setting up these normalization rules, how they fit into the import process overall, and then get into some specific rule examples and how to test your rules</a:t>
            </a:r>
            <a:endParaRPr dirty="0"/>
          </a:p>
          <a:p>
            <a:pPr marL="0" lvl="0" indent="0" algn="l" rtl="0">
              <a:lnSpc>
                <a:spcPct val="100000"/>
              </a:lnSpc>
              <a:spcBef>
                <a:spcPts val="0"/>
              </a:spcBef>
              <a:spcAft>
                <a:spcPts val="0"/>
              </a:spcAft>
              <a:buSzPts val="1100"/>
              <a:buNone/>
            </a:pPr>
            <a:endParaRPr dirty="0"/>
          </a:p>
          <a:p>
            <a:pPr marL="0" lvl="0" indent="0" algn="l" rtl="0">
              <a:lnSpc>
                <a:spcPct val="100000"/>
              </a:lnSpc>
              <a:spcBef>
                <a:spcPts val="0"/>
              </a:spcBef>
              <a:spcAft>
                <a:spcPts val="0"/>
              </a:spcAft>
              <a:buSzPts val="1100"/>
              <a:buNone/>
            </a:pPr>
            <a:r>
              <a:rPr lang="en-US" dirty="0"/>
              <a:t>It will be code-heavy when I get into the rule examples.  If you aren’t interested in writing rules yourself this presentation isn’t right for you</a:t>
            </a:r>
            <a:endParaRPr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cad03ab42e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79" name="Google Shape;279;g2cad03ab42e_0_16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solidFill>
                  <a:schemeClr val="dk1"/>
                </a:solidFill>
              </a:rPr>
              <a:t>This is from our </a:t>
            </a:r>
            <a:r>
              <a:rPr lang="en-US" dirty="0" err="1">
                <a:solidFill>
                  <a:schemeClr val="dk1"/>
                </a:solidFill>
              </a:rPr>
              <a:t>Islandora</a:t>
            </a:r>
            <a:r>
              <a:rPr lang="en-US" dirty="0">
                <a:solidFill>
                  <a:schemeClr val="dk1"/>
                </a:solidFill>
              </a:rPr>
              <a:t> records.</a:t>
            </a:r>
          </a:p>
          <a:p>
            <a:pPr marL="0" lvl="0" indent="0" algn="l" rtl="0">
              <a:lnSpc>
                <a:spcPct val="100000"/>
              </a:lnSpc>
              <a:spcBef>
                <a:spcPts val="0"/>
              </a:spcBef>
              <a:spcAft>
                <a:spcPts val="0"/>
              </a:spcAft>
              <a:buNone/>
            </a:pPr>
            <a:r>
              <a:rPr lang="en-US" dirty="0">
                <a:solidFill>
                  <a:schemeClr val="dk1"/>
                </a:solidFill>
              </a:rPr>
              <a:t>I’m using a more specific XPATH to target just the identifier element that’s in the record header, </a:t>
            </a:r>
          </a:p>
          <a:p>
            <a:pPr marL="0" lvl="0" indent="0" algn="l" rtl="0">
              <a:lnSpc>
                <a:spcPct val="100000"/>
              </a:lnSpc>
              <a:spcBef>
                <a:spcPts val="0"/>
              </a:spcBef>
              <a:spcAft>
                <a:spcPts val="0"/>
              </a:spcAft>
              <a:buNone/>
            </a:pPr>
            <a:r>
              <a:rPr lang="en-US" dirty="0">
                <a:solidFill>
                  <a:schemeClr val="dk1"/>
                </a:solidFill>
              </a:rPr>
              <a:t>rather than any identifier field in the metadata portion of the record</a:t>
            </a:r>
            <a:endParaRPr dirty="0">
              <a:solidFill>
                <a:schemeClr val="dk1"/>
              </a:solidFill>
            </a:endParaRPr>
          </a:p>
          <a:p>
            <a:pPr marL="0" lvl="0" indent="0" algn="l" rtl="0">
              <a:lnSpc>
                <a:spcPct val="100000"/>
              </a:lnSpc>
              <a:spcBef>
                <a:spcPts val="0"/>
              </a:spcBef>
              <a:spcAft>
                <a:spcPts val="0"/>
              </a:spcAft>
              <a:buNone/>
            </a:pPr>
            <a:endParaRPr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cad03ab42e_0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89" name="Google Shape;289;g2cad03ab42e_0_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dirty="0">
                <a:solidFill>
                  <a:schemeClr val="dk1"/>
                </a:solidFill>
              </a:rPr>
              <a:t>I’m going to start showing you only the when… then portions from here on out to be able to show more on a page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r>
              <a:rPr lang="en-US" dirty="0">
                <a:solidFill>
                  <a:schemeClr val="dk1"/>
                </a:solidFill>
              </a:rPr>
              <a:t>For our </a:t>
            </a:r>
            <a:r>
              <a:rPr lang="en-US" dirty="0" err="1">
                <a:solidFill>
                  <a:schemeClr val="dk1"/>
                </a:solidFill>
              </a:rPr>
              <a:t>Islandora</a:t>
            </a:r>
            <a:r>
              <a:rPr lang="en-US" dirty="0">
                <a:solidFill>
                  <a:schemeClr val="dk1"/>
                </a:solidFill>
              </a:rPr>
              <a:t> records, we want to add an </a:t>
            </a:r>
            <a:r>
              <a:rPr lang="en-US" dirty="0" err="1">
                <a:solidFill>
                  <a:schemeClr val="dk1"/>
                </a:solidFill>
              </a:rPr>
              <a:t>OpenAccess</a:t>
            </a:r>
            <a:r>
              <a:rPr lang="en-US" dirty="0">
                <a:solidFill>
                  <a:schemeClr val="dk1"/>
                </a:solidFill>
              </a:rPr>
              <a:t> indicator only under certain circumstances, based upon the value in the “rights” field. </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r>
              <a:rPr lang="en-US" dirty="0">
                <a:solidFill>
                  <a:schemeClr val="dk1"/>
                </a:solidFill>
              </a:rPr>
              <a:t>breaking down what you see here:</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when the ‘rights’ field exists</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and </a:t>
            </a:r>
            <a:endParaRPr dirty="0">
              <a:solidFill>
                <a:schemeClr val="dk1"/>
              </a:solidFill>
            </a:endParaRPr>
          </a:p>
          <a:p>
            <a:pPr marL="457200" lvl="0" indent="-298450" algn="l" rtl="0">
              <a:spcBef>
                <a:spcPts val="0"/>
              </a:spcBef>
              <a:spcAft>
                <a:spcPts val="0"/>
              </a:spcAft>
              <a:buClr>
                <a:schemeClr val="dk1"/>
              </a:buClr>
              <a:buSzPts val="1100"/>
              <a:buChar char="-"/>
            </a:pPr>
            <a:r>
              <a:rPr lang="en-US" dirty="0">
                <a:solidFill>
                  <a:schemeClr val="dk1"/>
                </a:solidFill>
              </a:rPr>
              <a:t>it contains either ‘No Copyright - United States’ or ‘No Known Copyright’   &lt;- note that you can uses parentheses to group the logic</a:t>
            </a:r>
            <a:endParaRPr dirty="0">
              <a:solidFill>
                <a:schemeClr val="dk1"/>
              </a:solidFill>
            </a:endParaRPr>
          </a:p>
          <a:p>
            <a:pPr marL="0" lvl="0" indent="0" algn="l" rtl="0">
              <a:spcBef>
                <a:spcPts val="0"/>
              </a:spcBef>
              <a:spcAft>
                <a:spcPts val="0"/>
              </a:spcAft>
              <a:buNone/>
            </a:pPr>
            <a:endParaRPr dirty="0">
              <a:solidFill>
                <a:schemeClr val="dk1"/>
              </a:solidFill>
            </a:endParaRPr>
          </a:p>
          <a:p>
            <a:pPr marL="0" lvl="0" indent="0" algn="l" rtl="0">
              <a:spcBef>
                <a:spcPts val="0"/>
              </a:spcBef>
              <a:spcAft>
                <a:spcPts val="0"/>
              </a:spcAft>
              <a:buNone/>
            </a:pPr>
            <a:r>
              <a:rPr lang="en-US" dirty="0">
                <a:solidFill>
                  <a:schemeClr val="dk1"/>
                </a:solidFill>
              </a:rPr>
              <a:t>in this case, setting the value in the dc field is the same as it was in DC rules</a:t>
            </a:r>
            <a:endParaRPr dirty="0">
              <a:solidFill>
                <a:schemeClr val="dk1"/>
              </a:solidFill>
            </a:endParaRP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cad03ab42e_0_1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07" name="Google Shape;307;g2cad03ab42e_0_1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r>
              <a:rPr lang="en-US" dirty="0">
                <a:solidFill>
                  <a:schemeClr val="dk1"/>
                </a:solidFill>
              </a:rPr>
              <a:t>The records for our school newspaper have a subject identifier that has the newspaper’s shelving call number in it. </a:t>
            </a:r>
            <a:endParaRPr dirty="0">
              <a:solidFill>
                <a:schemeClr val="dk1"/>
              </a:solidFill>
            </a:endParaRPr>
          </a:p>
          <a:p>
            <a:pPr marL="0" lvl="0" indent="0" algn="l" rtl="0">
              <a:lnSpc>
                <a:spcPct val="100000"/>
              </a:lnSpc>
              <a:spcBef>
                <a:spcPts val="0"/>
              </a:spcBef>
              <a:spcAft>
                <a:spcPts val="0"/>
              </a:spcAft>
              <a:buNone/>
            </a:pPr>
            <a:r>
              <a:rPr lang="en-US" dirty="0">
                <a:solidFill>
                  <a:schemeClr val="dk1"/>
                </a:solidFill>
              </a:rPr>
              <a:t>We don’t want that to appear in the digital records as a subject, so here we’re copying all subjects EXCEPT those that contain the call number</a:t>
            </a:r>
            <a:endParaRPr dirty="0">
              <a:solidFill>
                <a:schemeClr val="dk1"/>
              </a:solidFill>
            </a:endParaRPr>
          </a:p>
          <a:p>
            <a:pPr marL="0" lvl="0" indent="0" algn="l" rtl="0">
              <a:lnSpc>
                <a:spcPct val="100000"/>
              </a:lnSpc>
              <a:spcBef>
                <a:spcPts val="0"/>
              </a:spcBef>
              <a:spcAft>
                <a:spcPts val="0"/>
              </a:spcAft>
              <a:buNone/>
            </a:pPr>
            <a:endParaRPr dirty="0">
              <a:solidFill>
                <a:schemeClr val="dk1"/>
              </a:solidFill>
            </a:endParaRPr>
          </a:p>
          <a:p>
            <a:pPr marL="0" lvl="0" indent="0" algn="l" rtl="0">
              <a:lnSpc>
                <a:spcPct val="100000"/>
              </a:lnSpc>
              <a:spcBef>
                <a:spcPts val="0"/>
              </a:spcBef>
              <a:spcAft>
                <a:spcPts val="0"/>
              </a:spcAft>
              <a:buNone/>
            </a:pPr>
            <a:r>
              <a:rPr lang="en-US" dirty="0">
                <a:solidFill>
                  <a:schemeClr val="dk1"/>
                </a:solidFill>
              </a:rPr>
              <a:t>this is an example of using some XPATH conditions in your rules – not and contains here are XPATH functions</a:t>
            </a:r>
            <a:endParaRPr dirty="0">
              <a:solidFill>
                <a:schemeClr val="dk1"/>
              </a:solidFill>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g2cad03ab42e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17" name="Google Shape;317;g2cad03ab42e_0_18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dirty="0">
                <a:solidFill>
                  <a:schemeClr val="dk1"/>
                </a:solidFill>
              </a:rPr>
              <a:t>We want only the first occurrence of the title field to be placed in </a:t>
            </a:r>
            <a:r>
              <a:rPr lang="en-US" dirty="0" err="1">
                <a:solidFill>
                  <a:schemeClr val="dk1"/>
                </a:solidFill>
              </a:rPr>
              <a:t>dc.title</a:t>
            </a:r>
            <a:r>
              <a:rPr lang="en-US" dirty="0">
                <a:solidFill>
                  <a:schemeClr val="dk1"/>
                </a:solidFill>
              </a:rPr>
              <a:t>  (the rest will go into </a:t>
            </a:r>
            <a:r>
              <a:rPr lang="en-US" dirty="0" err="1">
                <a:solidFill>
                  <a:schemeClr val="dk1"/>
                </a:solidFill>
              </a:rPr>
              <a:t>dcterms.alternative</a:t>
            </a:r>
            <a:r>
              <a:rPr lang="en-US" dirty="0">
                <a:solidFill>
                  <a:schemeClr val="dk1"/>
                </a:solidFill>
              </a:rPr>
              <a:t>, see next slide)</a:t>
            </a:r>
            <a:endParaRPr dirty="0">
              <a:solidFill>
                <a:schemeClr val="dk1"/>
              </a:solidFill>
            </a:endParaRPr>
          </a:p>
          <a:p>
            <a:pPr marL="0" lvl="0" indent="0" algn="l" rtl="0">
              <a:spcBef>
                <a:spcPts val="0"/>
              </a:spcBef>
              <a:spcAft>
                <a:spcPts val="0"/>
              </a:spcAft>
              <a:buSzPts val="1100"/>
              <a:buNone/>
            </a:pPr>
            <a:endParaRPr lang="en-US" dirty="0">
              <a:solidFill>
                <a:schemeClr val="dk1"/>
              </a:solidFill>
            </a:endParaRPr>
          </a:p>
          <a:p>
            <a:pPr marL="0" lvl="0" indent="0" algn="l" rtl="0">
              <a:spcBef>
                <a:spcPts val="0"/>
              </a:spcBef>
              <a:spcAft>
                <a:spcPts val="0"/>
              </a:spcAft>
              <a:buSzPts val="1100"/>
              <a:buNone/>
            </a:pPr>
            <a:r>
              <a:rPr lang="en-US" dirty="0">
                <a:solidFill>
                  <a:schemeClr val="dk1"/>
                </a:solidFill>
              </a:rPr>
              <a:t>Here we are using </a:t>
            </a:r>
            <a:r>
              <a:rPr lang="en-US" dirty="0" err="1">
                <a:solidFill>
                  <a:schemeClr val="dk1"/>
                </a:solidFill>
              </a:rPr>
              <a:t>Xpath</a:t>
            </a:r>
            <a:r>
              <a:rPr lang="en-US" dirty="0">
                <a:solidFill>
                  <a:schemeClr val="dk1"/>
                </a:solidFill>
              </a:rPr>
              <a:t> notation to indicate we want only the first occurrence of the title element – the [1] after the title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2cad03ab42e_0_1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25" name="Google Shape;325;g2cad03ab42e_0_1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dirty="0">
                <a:solidFill>
                  <a:schemeClr val="dk1"/>
                </a:solidFill>
              </a:rPr>
              <a:t>Now we’ll assign the other occurrences of the title element.</a:t>
            </a:r>
          </a:p>
          <a:p>
            <a:pPr marL="0" lvl="0" indent="0" algn="l" rtl="0">
              <a:spcBef>
                <a:spcPts val="0"/>
              </a:spcBef>
              <a:spcAft>
                <a:spcPts val="0"/>
              </a:spcAft>
              <a:buSzPts val="1100"/>
              <a:buNone/>
            </a:pPr>
            <a:endParaRPr lang="en-US"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solidFill>
                  <a:schemeClr val="dk1"/>
                </a:solidFill>
              </a:rPr>
              <a:t>Here we are using </a:t>
            </a:r>
            <a:r>
              <a:rPr lang="en-US" dirty="0" err="1">
                <a:solidFill>
                  <a:schemeClr val="dk1"/>
                </a:solidFill>
              </a:rPr>
              <a:t>Xpath</a:t>
            </a:r>
            <a:r>
              <a:rPr lang="en-US" dirty="0">
                <a:solidFill>
                  <a:schemeClr val="dk1"/>
                </a:solidFill>
              </a:rPr>
              <a:t> “position” function to get the element position, then we evaluate it to determine if it is greater than 1.</a:t>
            </a:r>
          </a:p>
          <a:p>
            <a:pPr marL="0" lvl="0" indent="0" algn="l" rtl="0">
              <a:spcBef>
                <a:spcPts val="0"/>
              </a:spcBef>
              <a:spcAft>
                <a:spcPts val="0"/>
              </a:spcAft>
              <a:buSzPts val="1100"/>
              <a:buNone/>
            </a:pPr>
            <a:endParaRPr dirty="0">
              <a:solidFill>
                <a:schemeClr val="dk1"/>
              </a:solidFill>
            </a:endParaRPr>
          </a:p>
          <a:p>
            <a:pPr marL="0" lvl="0" indent="0" algn="l" rtl="0">
              <a:spcBef>
                <a:spcPts val="0"/>
              </a:spcBef>
              <a:spcAft>
                <a:spcPts val="0"/>
              </a:spcAft>
              <a:buSzPts val="1100"/>
              <a:buNone/>
            </a:pPr>
            <a:r>
              <a:rPr lang="en-US" dirty="0">
                <a:solidFill>
                  <a:schemeClr val="dk1"/>
                </a:solidFill>
              </a:rPr>
              <a:t>Title position &gt; 1 — so any occurrence of the title after the first one will be copied to </a:t>
            </a:r>
            <a:r>
              <a:rPr lang="en-US" dirty="0" err="1">
                <a:solidFill>
                  <a:schemeClr val="dk1"/>
                </a:solidFill>
              </a:rPr>
              <a:t>dcterms.alternative</a:t>
            </a:r>
            <a:endParaRPr dirty="0">
              <a:solidFill>
                <a:schemeClr val="dk1"/>
              </a:solidFill>
            </a:endParaRPr>
          </a:p>
          <a:p>
            <a:pPr marL="0" lvl="0" indent="0" algn="l" rtl="0">
              <a:spcBef>
                <a:spcPts val="0"/>
              </a:spcBef>
              <a:spcAft>
                <a:spcPts val="0"/>
              </a:spcAft>
              <a:buSzPts val="1100"/>
              <a:buNone/>
            </a:pPr>
            <a:endParaRPr dirty="0">
              <a:solidFill>
                <a:schemeClr val="dk1"/>
              </a:solidFill>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2cad03ab42e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9" name="Google Shape;299;g2cad03ab42e_0_1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100" dirty="0">
                <a:solidFill>
                  <a:schemeClr val="dk1"/>
                </a:solidFill>
              </a:rPr>
              <a:t>This is an example for our </a:t>
            </a:r>
            <a:r>
              <a:rPr lang="en-US" sz="1100" dirty="0" err="1">
                <a:solidFill>
                  <a:schemeClr val="dk1"/>
                </a:solidFill>
              </a:rPr>
              <a:t>Figshare</a:t>
            </a:r>
            <a:r>
              <a:rPr lang="en-US" sz="1100" dirty="0">
                <a:solidFill>
                  <a:schemeClr val="dk1"/>
                </a:solidFill>
              </a:rPr>
              <a:t> repository.</a:t>
            </a:r>
          </a:p>
          <a:p>
            <a:pPr marL="0" lvl="0" indent="0" algn="l" rtl="0">
              <a:lnSpc>
                <a:spcPct val="100000"/>
              </a:lnSpc>
              <a:spcBef>
                <a:spcPts val="0"/>
              </a:spcBef>
              <a:spcAft>
                <a:spcPts val="0"/>
              </a:spcAft>
              <a:buSzPts val="1100"/>
              <a:buNone/>
            </a:pPr>
            <a:r>
              <a:rPr lang="en-US" sz="1100" dirty="0">
                <a:solidFill>
                  <a:schemeClr val="dk1"/>
                </a:solidFill>
              </a:rPr>
              <a:t>The creator values come from </a:t>
            </a:r>
            <a:r>
              <a:rPr lang="en-US" sz="1100" dirty="0" err="1">
                <a:solidFill>
                  <a:schemeClr val="dk1"/>
                </a:solidFill>
              </a:rPr>
              <a:t>Figshare</a:t>
            </a:r>
            <a:r>
              <a:rPr lang="en-US" sz="1100" dirty="0">
                <a:solidFill>
                  <a:schemeClr val="dk1"/>
                </a:solidFill>
              </a:rPr>
              <a:t> with a number in parentheses after the person’s name.</a:t>
            </a:r>
          </a:p>
          <a:p>
            <a:pPr marL="0" lvl="0" indent="0" algn="l" rtl="0">
              <a:lnSpc>
                <a:spcPct val="100000"/>
              </a:lnSpc>
              <a:spcBef>
                <a:spcPts val="0"/>
              </a:spcBef>
              <a:spcAft>
                <a:spcPts val="0"/>
              </a:spcAft>
              <a:buSzPts val="1100"/>
              <a:buNone/>
            </a:pPr>
            <a:r>
              <a:rPr lang="en-US" sz="1100" dirty="0">
                <a:solidFill>
                  <a:schemeClr val="dk1"/>
                </a:solidFill>
              </a:rPr>
              <a:t>I want to remove the number and parentheses.</a:t>
            </a:r>
          </a:p>
          <a:p>
            <a:pPr marL="0" lvl="0" indent="0" algn="l" rtl="0">
              <a:lnSpc>
                <a:spcPct val="100000"/>
              </a:lnSpc>
              <a:spcBef>
                <a:spcPts val="0"/>
              </a:spcBef>
              <a:spcAft>
                <a:spcPts val="0"/>
              </a:spcAft>
              <a:buSzPts val="1100"/>
              <a:buNone/>
            </a:pPr>
            <a:endParaRPr lang="en-US" sz="1100" dirty="0">
              <a:solidFill>
                <a:schemeClr val="dk1"/>
              </a:solidFill>
            </a:endParaRPr>
          </a:p>
          <a:p>
            <a:pPr marL="0" lvl="0" indent="0" algn="l" rtl="0">
              <a:lnSpc>
                <a:spcPct val="100000"/>
              </a:lnSpc>
              <a:spcBef>
                <a:spcPts val="0"/>
              </a:spcBef>
              <a:spcAft>
                <a:spcPts val="0"/>
              </a:spcAft>
              <a:buSzPts val="1100"/>
              <a:buNone/>
            </a:pPr>
            <a:r>
              <a:rPr lang="en-US" sz="1100" dirty="0">
                <a:solidFill>
                  <a:schemeClr val="dk1"/>
                </a:solidFill>
              </a:rPr>
              <a:t>I’m using a normalization rule transformation (“remove substring using regex”) with a regular expression to remove the space, parentheses, and number at the end of the string.</a:t>
            </a:r>
          </a:p>
          <a:p>
            <a:pPr marL="0" lvl="0" indent="0" algn="l" rtl="0">
              <a:lnSpc>
                <a:spcPct val="100000"/>
              </a:lnSpc>
              <a:spcBef>
                <a:spcPts val="0"/>
              </a:spcBef>
              <a:spcAft>
                <a:spcPts val="0"/>
              </a:spcAft>
              <a:buSzPts val="1100"/>
              <a:buNone/>
            </a:pPr>
            <a:endParaRPr lang="en-US" sz="1100" dirty="0">
              <a:solidFill>
                <a:schemeClr val="dk1"/>
              </a:solidFill>
            </a:endParaRPr>
          </a:p>
          <a:p>
            <a:pPr marL="0" lvl="0" indent="0" algn="l" rtl="0">
              <a:lnSpc>
                <a:spcPct val="100000"/>
              </a:lnSpc>
              <a:spcBef>
                <a:spcPts val="0"/>
              </a:spcBef>
              <a:spcAft>
                <a:spcPts val="0"/>
              </a:spcAft>
              <a:buSzPts val="1100"/>
              <a:buNone/>
            </a:pPr>
            <a:r>
              <a:rPr lang="en-US" sz="1100" dirty="0">
                <a:solidFill>
                  <a:schemeClr val="dk1"/>
                </a:solidFill>
              </a:rPr>
              <a:t>NOTE:</a:t>
            </a:r>
          </a:p>
          <a:p>
            <a:pPr marL="0" lvl="0" indent="0" algn="l" rtl="0">
              <a:lnSpc>
                <a:spcPct val="100000"/>
              </a:lnSpc>
              <a:spcBef>
                <a:spcPts val="0"/>
              </a:spcBef>
              <a:spcAft>
                <a:spcPts val="0"/>
              </a:spcAft>
              <a:buSzPts val="1100"/>
              <a:buNone/>
            </a:pPr>
            <a:r>
              <a:rPr lang="en-US" sz="1100" dirty="0">
                <a:solidFill>
                  <a:schemeClr val="dk1"/>
                </a:solidFill>
              </a:rPr>
              <a:t>https://github.com/primousers/primo-ve-norm/wiki/3.-Known-Issue-with-Discovery-Import-Norm-Rules -- only certain regular expression escape sequences are supported</a:t>
            </a:r>
          </a:p>
          <a:p>
            <a:pPr marL="0" lvl="0" indent="0" algn="l" rtl="0">
              <a:lnSpc>
                <a:spcPct val="100000"/>
              </a:lnSpc>
              <a:spcBef>
                <a:spcPts val="0"/>
              </a:spcBef>
              <a:spcAft>
                <a:spcPts val="0"/>
              </a:spcAft>
              <a:buSzPts val="1100"/>
              <a:buNone/>
            </a:pPr>
            <a:endParaRPr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ea typeface="Calibri"/>
                <a:cs typeface="Calibri"/>
                <a:sym typeface="Calibri"/>
              </a:rPr>
              <a:t>Image from: https://digitalcollections.wesleyan.edu/object/upc-650</a:t>
            </a:r>
          </a:p>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cs typeface="Calibri"/>
                <a:sym typeface="Calibri"/>
              </a:rPr>
              <a:t>Scenic [College Row], 1959, University Photographer’s Collection,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dirty="0">
              <a:solidFill>
                <a:schemeClr val="dk1"/>
              </a:solidFill>
              <a:highlight>
                <a:srgbClr val="FFFFFF"/>
              </a:highlight>
              <a:latin typeface="+mn-lt"/>
              <a:cs typeface="Calibri"/>
              <a:sym typeface="Calibri"/>
            </a:endParaRPr>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29328010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7"/>
        <p:cNvGrpSpPr/>
        <p:nvPr/>
      </p:nvGrpSpPr>
      <p:grpSpPr>
        <a:xfrm>
          <a:off x="0" y="0"/>
          <a:ext cx="0" cy="0"/>
          <a:chOff x="0" y="0"/>
          <a:chExt cx="0" cy="0"/>
        </a:xfrm>
      </p:grpSpPr>
      <p:sp>
        <p:nvSpPr>
          <p:cNvPr id="338" name="Google Shape;338;g2ce7d62ffda_0_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39" name="Google Shape;339;g2ce7d62ffda_0_9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spcBef>
                <a:spcPts val="0"/>
              </a:spcBef>
              <a:spcAft>
                <a:spcPts val="0"/>
              </a:spcAft>
              <a:buSzPts val="1100"/>
              <a:buNone/>
            </a:pPr>
            <a:r>
              <a:rPr lang="en-US" sz="1200">
                <a:solidFill>
                  <a:srgbClr val="595959"/>
                </a:solidFill>
              </a:rPr>
              <a:t>For external data sources, Primo VE chooses resource type in this order.</a:t>
            </a:r>
            <a:endParaRPr sz="1200">
              <a:solidFill>
                <a:srgbClr val="595959"/>
              </a:solidFill>
            </a:endParaRPr>
          </a:p>
          <a:p>
            <a:pPr marL="158750" lvl="0" indent="0" algn="l" rtl="0">
              <a:spcBef>
                <a:spcPts val="0"/>
              </a:spcBef>
              <a:spcAft>
                <a:spcPts val="0"/>
              </a:spcAft>
              <a:buSzPts val="1100"/>
              <a:buNone/>
            </a:pPr>
            <a:r>
              <a:rPr lang="en-US" sz="1200">
                <a:solidFill>
                  <a:srgbClr val="595959"/>
                </a:solidFill>
              </a:rPr>
              <a:t>So you can set any of these 3 values in your norm rules:</a:t>
            </a:r>
            <a:endParaRPr sz="1200">
              <a:solidFill>
                <a:schemeClr val="dk1"/>
              </a:solidFill>
            </a:endParaRPr>
          </a:p>
          <a:p>
            <a:pPr marL="457200" lvl="0" indent="-304800" algn="l" rtl="0">
              <a:spcBef>
                <a:spcPts val="1500"/>
              </a:spcBef>
              <a:spcAft>
                <a:spcPts val="0"/>
              </a:spcAft>
              <a:buClr>
                <a:schemeClr val="dk1"/>
              </a:buClr>
              <a:buSzPts val="1200"/>
              <a:buAutoNum type="arabicPeriod"/>
            </a:pPr>
            <a:r>
              <a:rPr lang="en-US" sz="1200">
                <a:solidFill>
                  <a:schemeClr val="dk1"/>
                </a:solidFill>
              </a:rPr>
              <a:t>discovery:resourceType field</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US" sz="1200">
                <a:solidFill>
                  <a:schemeClr val="dk1"/>
                </a:solidFill>
              </a:rPr>
              <a:t>dcterms:type field – then looks it up in </a:t>
            </a:r>
            <a:r>
              <a:rPr lang="en-US" sz="1200" b="1">
                <a:solidFill>
                  <a:schemeClr val="dk1"/>
                </a:solidFill>
              </a:rPr>
              <a:t>Dublin Core Type to Discovery Type Mapping</a:t>
            </a:r>
            <a:endParaRPr sz="1200">
              <a:solidFill>
                <a:schemeClr val="dk1"/>
              </a:solidFill>
            </a:endParaRPr>
          </a:p>
          <a:p>
            <a:pPr marL="457200" lvl="0" indent="-304800" algn="l" rtl="0">
              <a:spcBef>
                <a:spcPts val="0"/>
              </a:spcBef>
              <a:spcAft>
                <a:spcPts val="0"/>
              </a:spcAft>
              <a:buClr>
                <a:schemeClr val="dk1"/>
              </a:buClr>
              <a:buSzPts val="1200"/>
              <a:buAutoNum type="arabicPeriod"/>
            </a:pPr>
            <a:r>
              <a:rPr lang="en-US" sz="1200">
                <a:solidFill>
                  <a:schemeClr val="dk1"/>
                </a:solidFill>
              </a:rPr>
              <a:t>dc:type field then looks it up in </a:t>
            </a:r>
            <a:r>
              <a:rPr lang="en-US" sz="1200" b="1">
                <a:solidFill>
                  <a:schemeClr val="dk1"/>
                </a:solidFill>
              </a:rPr>
              <a:t>Dublin Core Type to Discovery Type Mapping</a:t>
            </a:r>
            <a:endParaRPr sz="1200">
              <a:solidFill>
                <a:srgbClr val="595959"/>
              </a:solidFill>
            </a:endParaRPr>
          </a:p>
          <a:p>
            <a:pPr marL="158750" lvl="0" indent="0" algn="l" rtl="0">
              <a:spcBef>
                <a:spcPts val="1400"/>
              </a:spcBef>
              <a:spcAft>
                <a:spcPts val="0"/>
              </a:spcAft>
              <a:buSzPts val="1100"/>
              <a:buNone/>
            </a:pPr>
            <a:r>
              <a:rPr lang="en-US" sz="1200">
                <a:solidFill>
                  <a:schemeClr val="dk1"/>
                </a:solidFill>
              </a:rPr>
              <a:t>If you use dccterms:type or dc:type make sure you also map that value in the mapping table</a:t>
            </a:r>
            <a:endParaRPr sz="1200">
              <a:solidFill>
                <a:schemeClr val="dk1"/>
              </a:solidFill>
            </a:endParaRPr>
          </a:p>
          <a:p>
            <a:pPr marL="158750" lvl="0" indent="0" algn="l" rtl="0">
              <a:spcBef>
                <a:spcPts val="1400"/>
              </a:spcBef>
              <a:spcAft>
                <a:spcPts val="0"/>
              </a:spcAft>
              <a:buSzPts val="1100"/>
              <a:buNone/>
            </a:pPr>
            <a:endParaRPr sz="1200">
              <a:solidFill>
                <a:schemeClr val="dk1"/>
              </a:solidFill>
            </a:endParaRPr>
          </a:p>
          <a:p>
            <a:pPr marL="158750" lvl="0" indent="0" algn="l" rtl="0">
              <a:spcBef>
                <a:spcPts val="0"/>
              </a:spcBef>
              <a:spcAft>
                <a:spcPts val="0"/>
              </a:spcAft>
              <a:buSzPts val="1100"/>
              <a:buNone/>
            </a:pPr>
            <a:r>
              <a:rPr lang="en-US" sz="1200">
                <a:solidFill>
                  <a:schemeClr val="dk1"/>
                </a:solidFill>
              </a:rPr>
              <a:t>If no matching resource type found in the mapping table, uses the value set as default in the mapping table (this is how you end up with a bunch of stuff set as “Other”)</a:t>
            </a:r>
            <a:endParaRPr sz="1200">
              <a:solidFill>
                <a:schemeClr val="dk1"/>
              </a:solidFill>
            </a:endParaRPr>
          </a:p>
          <a:p>
            <a:pPr marL="158750" lvl="0" indent="0" algn="l" rtl="0">
              <a:spcBef>
                <a:spcPts val="1400"/>
              </a:spcBef>
              <a:spcAft>
                <a:spcPts val="0"/>
              </a:spcAft>
              <a:buSzPts val="1100"/>
              <a:buNone/>
            </a:pPr>
            <a:r>
              <a:rPr lang="en-US" sz="1200" i="1">
                <a:solidFill>
                  <a:srgbClr val="595959"/>
                </a:solidFill>
              </a:rPr>
              <a:t>Alma Config &gt; Discovery &gt; Loading External Data Sources &gt; Dublin Core Type to Discovery Type Mapping</a:t>
            </a:r>
            <a:endParaRPr sz="1200">
              <a:solidFill>
                <a:srgbClr val="595959"/>
              </a:solidFill>
            </a:endParaRPr>
          </a:p>
          <a:p>
            <a:pPr marL="158750" lvl="0" indent="0" algn="l" rtl="0">
              <a:spcBef>
                <a:spcPts val="1400"/>
              </a:spcBef>
              <a:spcAft>
                <a:spcPts val="0"/>
              </a:spcAft>
              <a:buSzPts val="1100"/>
              <a:buNone/>
            </a:pPr>
            <a:r>
              <a:rPr lang="en-US" sz="1200">
                <a:solidFill>
                  <a:srgbClr val="595959"/>
                </a:solidFill>
              </a:rPr>
              <a:t>Documentation:</a:t>
            </a:r>
            <a:endParaRPr sz="1200" u="sng">
              <a:solidFill>
                <a:schemeClr val="hlink"/>
              </a:solidFill>
              <a:hlinkClick r:id="rId3"/>
            </a:endParaRPr>
          </a:p>
          <a:p>
            <a:pPr marL="158750" lvl="0" indent="0" algn="l" rtl="0">
              <a:spcBef>
                <a:spcPts val="1400"/>
              </a:spcBef>
              <a:spcAft>
                <a:spcPts val="0"/>
              </a:spcAft>
              <a:buSzPts val="1100"/>
              <a:buNone/>
            </a:pPr>
            <a:r>
              <a:rPr lang="en-US" sz="1200" u="sng">
                <a:solidFill>
                  <a:schemeClr val="hlink"/>
                </a:solidFill>
                <a:hlinkClick r:id="rId3"/>
              </a:rPr>
              <a:t>https://knowledge.exlibrisgroup.com/Primo/Product_Documentation/020Primo_VE/Primo_VE_(English)/100Loading_Records_from_External_Sources_into_Primo_VE/Configuring_Normalization_Rules_for_External_Resources_(Primo_VE)#Mapping_Resource_Types_from_External_Data_Sources</a:t>
            </a:r>
            <a:r>
              <a:rPr lang="en-US" sz="1200">
                <a:solidFill>
                  <a:schemeClr val="dk1"/>
                </a:solidFill>
              </a:rPr>
              <a:t> </a:t>
            </a:r>
            <a:endParaRPr sz="1200">
              <a:solidFill>
                <a:schemeClr val="dk1"/>
              </a:solidFill>
            </a:endParaRPr>
          </a:p>
          <a:p>
            <a:pPr marL="158750" lvl="0" indent="0" algn="l" rtl="0">
              <a:spcBef>
                <a:spcPts val="0"/>
              </a:spcBef>
              <a:spcAft>
                <a:spcPts val="0"/>
              </a:spcAft>
              <a:buSzPts val="1100"/>
              <a:buNone/>
            </a:pPr>
            <a:r>
              <a:rPr lang="en-US" sz="1200" u="sng">
                <a:solidFill>
                  <a:schemeClr val="hlink"/>
                </a:solidFill>
                <a:hlinkClick r:id="rId4"/>
              </a:rPr>
              <a:t>https://knowledge.exlibrisgroup.com/Primo/Product_Documentation/020Primo_VE/Primo_VE_(English)/100Loading_Records_from_External_Sources_into_Primo_VE/Using_the_Mapping_Table_to_Map_Resource_Types</a:t>
            </a:r>
            <a:r>
              <a:rPr lang="en-US" sz="1200">
                <a:solidFill>
                  <a:schemeClr val="dk1"/>
                </a:solidFill>
              </a:rPr>
              <a:t> </a:t>
            </a:r>
            <a:endParaRPr sz="1200">
              <a:solidFill>
                <a:schemeClr val="dk1"/>
              </a:solidFill>
            </a:endParaRPr>
          </a:p>
          <a:p>
            <a:pPr marL="0" lvl="0" indent="0" algn="l" rtl="0">
              <a:lnSpc>
                <a:spcPct val="115000"/>
              </a:lnSpc>
              <a:spcBef>
                <a:spcPts val="1200"/>
              </a:spcBef>
              <a:spcAft>
                <a:spcPts val="1200"/>
              </a:spcAft>
              <a:buSzPts val="1100"/>
              <a:buNone/>
            </a:pPr>
            <a:endParaRPr>
              <a:solidFill>
                <a:schemeClr val="dk1"/>
              </a:solidFill>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ce7d62ffd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2ce7d62ffda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err="1"/>
              <a:t>Archivesspace</a:t>
            </a:r>
            <a:r>
              <a:rPr lang="en-US" sz="1800" dirty="0"/>
              <a:t> records - I want to setting a static resource type value for all of the records.</a:t>
            </a:r>
          </a:p>
          <a:p>
            <a:pPr marL="0" lvl="0" indent="0" algn="l" rtl="0">
              <a:lnSpc>
                <a:spcPct val="100000"/>
              </a:lnSpc>
              <a:spcBef>
                <a:spcPts val="0"/>
              </a:spcBef>
              <a:spcAft>
                <a:spcPts val="0"/>
              </a:spcAft>
              <a:buSzPts val="1100"/>
              <a:buNone/>
            </a:pPr>
            <a:endParaRPr lang="en-US" sz="1800" dirty="0"/>
          </a:p>
          <a:p>
            <a:pPr marL="0" lvl="0" indent="0" algn="l" rtl="0">
              <a:lnSpc>
                <a:spcPct val="100000"/>
              </a:lnSpc>
              <a:spcBef>
                <a:spcPts val="0"/>
              </a:spcBef>
              <a:spcAft>
                <a:spcPts val="0"/>
              </a:spcAft>
              <a:buSzPts val="1100"/>
              <a:buNone/>
            </a:pPr>
            <a:r>
              <a:rPr lang="en-US" sz="1800" dirty="0"/>
              <a:t>Here you’d also need to have </a:t>
            </a:r>
            <a:r>
              <a:rPr lang="en-US" sz="1800" dirty="0" err="1"/>
              <a:t>archival_material_manuscripts</a:t>
            </a:r>
            <a:r>
              <a:rPr lang="en-US" sz="1800" dirty="0"/>
              <a:t> in the </a:t>
            </a:r>
            <a:r>
              <a:rPr lang="en-US" sz="1800" dirty="0">
                <a:solidFill>
                  <a:srgbClr val="083C92"/>
                </a:solidFill>
              </a:rPr>
              <a:t>Dublin Core Type to Discovery Type Mapping table</a:t>
            </a:r>
            <a:endParaRPr lang="en-US" sz="1800" dirty="0">
              <a:solidFill>
                <a:schemeClr val="dk1"/>
              </a:solidFill>
            </a:endParaRPr>
          </a:p>
          <a:p>
            <a:pPr marL="0" lvl="0" indent="0" algn="l" rtl="0">
              <a:lnSpc>
                <a:spcPct val="100000"/>
              </a:lnSpc>
              <a:spcBef>
                <a:spcPts val="0"/>
              </a:spcBef>
              <a:spcAft>
                <a:spcPts val="0"/>
              </a:spcAft>
              <a:buSzPts val="1100"/>
              <a:buNone/>
            </a:pPr>
            <a:endParaRPr lang="en-US" sz="1800" dirty="0">
              <a:solidFill>
                <a:schemeClr val="dk1"/>
              </a:solidFill>
            </a:endParaRPr>
          </a:p>
          <a:p>
            <a:pPr marL="0" lvl="0" indent="0" algn="l" rtl="0">
              <a:lnSpc>
                <a:spcPct val="100000"/>
              </a:lnSpc>
              <a:spcBef>
                <a:spcPts val="0"/>
              </a:spcBef>
              <a:spcAft>
                <a:spcPts val="0"/>
              </a:spcAft>
              <a:buSzPts val="1100"/>
              <a:buNone/>
            </a:pPr>
            <a:r>
              <a:rPr lang="en-US" sz="1100" dirty="0">
                <a:latin typeface="+mn-lt"/>
              </a:rPr>
              <a:t>Image from: https://digitalcollections.wesleyan.edu/object/coeducation-13</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b="0" i="0" dirty="0">
                <a:solidFill>
                  <a:srgbClr val="101820"/>
                </a:solidFill>
                <a:effectLst/>
                <a:highlight>
                  <a:srgbClr val="FFFFFF"/>
                </a:highlight>
                <a:latin typeface="+mn-lt"/>
              </a:rPr>
              <a:t>Unidentified group photo of Wesleyan women. </a:t>
            </a:r>
            <a:r>
              <a:rPr lang="en-US" sz="1100" b="0" i="0" dirty="0" err="1">
                <a:solidFill>
                  <a:srgbClr val="101820"/>
                </a:solidFill>
                <a:effectLst/>
                <a:highlight>
                  <a:srgbClr val="FFFFFF"/>
                </a:highlight>
                <a:latin typeface="+mn-lt"/>
              </a:rPr>
              <a:t>Pach</a:t>
            </a:r>
            <a:r>
              <a:rPr lang="en-US" sz="1100" b="0" i="0" dirty="0">
                <a:solidFill>
                  <a:srgbClr val="101820"/>
                </a:solidFill>
                <a:effectLst/>
                <a:highlight>
                  <a:srgbClr val="FFFFFF"/>
                </a:highlight>
                <a:latin typeface="+mn-lt"/>
              </a:rPr>
              <a:t> Bros (January 01, 1890). Coeducation Collection, Box 2, Folder 3,</a:t>
            </a:r>
            <a:r>
              <a:rPr lang="en-US" sz="1100" dirty="0">
                <a:solidFill>
                  <a:schemeClr val="dk1"/>
                </a:solidFill>
                <a:highlight>
                  <a:srgbClr val="FFFFFF"/>
                </a:highlight>
                <a:latin typeface="+mn-lt"/>
                <a:cs typeface="Calibri"/>
                <a:sym typeface="Calibri"/>
              </a:rPr>
              <a:t>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dirty="0">
              <a:solidFill>
                <a:schemeClr val="dk1"/>
              </a:solidFill>
              <a:highlight>
                <a:srgbClr val="FFFFFF"/>
              </a:highlight>
              <a:latin typeface="+mn-lt"/>
              <a:cs typeface="Calibri"/>
              <a:sym typeface="Calibri"/>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sz="1100" b="0" i="0" dirty="0">
              <a:solidFill>
                <a:srgbClr val="101820"/>
              </a:solidFill>
              <a:effectLst/>
              <a:highlight>
                <a:srgbClr val="FFFFFF"/>
              </a:highlight>
              <a:latin typeface="+mn-lt"/>
            </a:endParaRPr>
          </a:p>
          <a:p>
            <a:pPr marL="0" lvl="0" indent="0" algn="l" rtl="0">
              <a:lnSpc>
                <a:spcPct val="100000"/>
              </a:lnSpc>
              <a:spcBef>
                <a:spcPts val="0"/>
              </a:spcBef>
              <a:spcAft>
                <a:spcPts val="0"/>
              </a:spcAft>
              <a:buSzPts val="1100"/>
              <a:buNone/>
            </a:pPr>
            <a:endParaRPr lang="en-US" sz="1800" dirty="0"/>
          </a:p>
        </p:txBody>
      </p:sp>
    </p:spTree>
    <p:extLst>
      <p:ext uri="{BB962C8B-B14F-4D97-AF65-F5344CB8AC3E}">
        <p14:creationId xmlns:p14="http://schemas.microsoft.com/office/powerpoint/2010/main" val="38997308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ce7d62ffda_0_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8" name="Google Shape;428;g2ce7d62ffda_0_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sz="1800" dirty="0"/>
              <a:t>Here I want a variable resource type, based on the value in the type field.</a:t>
            </a:r>
          </a:p>
          <a:p>
            <a:pPr marL="0" lvl="0" indent="0" algn="l" rtl="0">
              <a:lnSpc>
                <a:spcPct val="100000"/>
              </a:lnSpc>
              <a:spcBef>
                <a:spcPts val="0"/>
              </a:spcBef>
              <a:spcAft>
                <a:spcPts val="0"/>
              </a:spcAft>
              <a:buSzPts val="1100"/>
              <a:buNone/>
            </a:pPr>
            <a:r>
              <a:rPr lang="en-US" sz="1800" dirty="0"/>
              <a:t>I’m taking the value from “type” and putting into </a:t>
            </a:r>
            <a:r>
              <a:rPr lang="en-US" sz="1800" dirty="0" err="1"/>
              <a:t>dc.type</a:t>
            </a:r>
            <a:endParaRPr lang="en-US" sz="1800" dirty="0"/>
          </a:p>
          <a:p>
            <a:pPr marL="0" lvl="0" indent="0" algn="l" rtl="0">
              <a:spcBef>
                <a:spcPts val="0"/>
              </a:spcBef>
              <a:spcAft>
                <a:spcPts val="0"/>
              </a:spcAft>
              <a:buClr>
                <a:schemeClr val="dk1"/>
              </a:buClr>
              <a:buSzPts val="1100"/>
              <a:buFont typeface="Arial"/>
              <a:buNone/>
            </a:pPr>
            <a:r>
              <a:rPr lang="en-US" sz="1800" dirty="0">
                <a:solidFill>
                  <a:schemeClr val="dk1"/>
                </a:solidFill>
              </a:rPr>
              <a:t>then you need to have those values mapped in the </a:t>
            </a:r>
            <a:r>
              <a:rPr lang="en-US" sz="1800" dirty="0">
                <a:solidFill>
                  <a:srgbClr val="083C92"/>
                </a:solidFill>
              </a:rPr>
              <a:t>Dublin Core Type to Discovery Type Mapping table</a:t>
            </a:r>
            <a:endParaRPr lang="en-US" sz="1800" dirty="0">
              <a:solidFill>
                <a:schemeClr val="dk1"/>
              </a:solidFill>
            </a:endParaRPr>
          </a:p>
          <a:p>
            <a:pPr marL="0" lvl="0" indent="0" algn="l" rtl="0">
              <a:spcBef>
                <a:spcPts val="0"/>
              </a:spcBef>
              <a:spcAft>
                <a:spcPts val="0"/>
              </a:spcAft>
              <a:buClr>
                <a:schemeClr val="dk1"/>
              </a:buClr>
              <a:buSzPts val="1100"/>
              <a:buFont typeface="Arial"/>
              <a:buNone/>
            </a:pPr>
            <a:endParaRPr lang="en-US" sz="1800" dirty="0">
              <a:solidFill>
                <a:schemeClr val="dk1"/>
              </a:solidFill>
            </a:endParaRPr>
          </a:p>
          <a:p>
            <a:pPr marL="0" lvl="0" indent="0" algn="l" rtl="0">
              <a:lnSpc>
                <a:spcPct val="100000"/>
              </a:lnSpc>
              <a:spcBef>
                <a:spcPts val="1200"/>
              </a:spcBef>
              <a:spcAft>
                <a:spcPts val="0"/>
              </a:spcAft>
              <a:buSzPts val="1100"/>
              <a:buNone/>
            </a:pPr>
            <a:r>
              <a:rPr lang="en-US" sz="1800" dirty="0">
                <a:solidFill>
                  <a:schemeClr val="dk1"/>
                </a:solidFill>
              </a:rPr>
              <a:t>Image from: h</a:t>
            </a:r>
            <a:r>
              <a:rPr lang="en-US" sz="1800" dirty="0"/>
              <a:t>ttps://digitalcollections.wesleyan.edu/islandora/08007007-photographs-other-plans-delaware-corner</a:t>
            </a:r>
          </a:p>
          <a:p>
            <a:pPr marL="0" lvl="0" indent="0" algn="l" rtl="0">
              <a:lnSpc>
                <a:spcPct val="100000"/>
              </a:lnSpc>
              <a:spcBef>
                <a:spcPts val="1200"/>
              </a:spcBef>
              <a:spcAft>
                <a:spcPts val="0"/>
              </a:spcAft>
              <a:buSzPts val="1100"/>
              <a:buNone/>
            </a:pPr>
            <a:endParaRPr lang="en-US" sz="1100" b="0" dirty="0">
              <a:latin typeface="+mn-lt"/>
            </a:endParaRPr>
          </a:p>
          <a:p>
            <a:pPr marL="0" marR="0" lvl="0" indent="0" algn="l" defTabSz="914400" rtl="0" eaLnBrk="1" fontAlgn="auto" latinLnBrk="0" hangingPunct="1">
              <a:lnSpc>
                <a:spcPct val="100000"/>
              </a:lnSpc>
              <a:spcBef>
                <a:spcPts val="1200"/>
              </a:spcBef>
              <a:spcAft>
                <a:spcPts val="0"/>
              </a:spcAft>
              <a:buClr>
                <a:srgbClr val="000000"/>
              </a:buClr>
              <a:buSzPts val="1100"/>
              <a:buFont typeface="Arial"/>
              <a:buNone/>
              <a:tabLst/>
              <a:defRPr/>
            </a:pPr>
            <a:r>
              <a:rPr lang="en-US" sz="1100" b="0" i="0" dirty="0">
                <a:solidFill>
                  <a:srgbClr val="101820"/>
                </a:solidFill>
                <a:effectLst/>
                <a:highlight>
                  <a:srgbClr val="FFFFFF"/>
                </a:highlight>
                <a:latin typeface="+mn-lt"/>
              </a:rPr>
              <a:t>Bacon, Henry. Photographs of other plans, Delaware corner. 1886 to 1924. Henry Bacon Papers, Series V, Lincoln Memorial, Subseries V D, Construction, Box 8,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b="0" i="0" dirty="0">
              <a:solidFill>
                <a:srgbClr val="101820"/>
              </a:solidFill>
              <a:effectLst/>
              <a:highlight>
                <a:srgbClr val="FFFFFF"/>
              </a:highlight>
              <a:latin typeface="+mn-lt"/>
            </a:endParaRPr>
          </a:p>
        </p:txBody>
      </p:sp>
    </p:spTree>
    <p:extLst>
      <p:ext uri="{BB962C8B-B14F-4D97-AF65-F5344CB8AC3E}">
        <p14:creationId xmlns:p14="http://schemas.microsoft.com/office/powerpoint/2010/main" val="2905200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2" name="Google Shape;132;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a:t>before we get started…</a:t>
            </a:r>
            <a:endParaRPr/>
          </a:p>
          <a:p>
            <a:pPr marL="0" lvl="0" indent="0" algn="l" rtl="0">
              <a:lnSpc>
                <a:spcPct val="100000"/>
              </a:lnSpc>
              <a:spcBef>
                <a:spcPts val="0"/>
              </a:spcBef>
              <a:spcAft>
                <a:spcPts val="0"/>
              </a:spcAft>
              <a:buSzPts val="1100"/>
              <a:buNone/>
            </a:pPr>
            <a:r>
              <a:rPr lang="en-US"/>
              <a:t>you might already be familiar with normalization rules for </a:t>
            </a:r>
            <a:r>
              <a:rPr lang="en-US" b="1"/>
              <a:t>MARC records in Alma</a:t>
            </a:r>
            <a:endParaRPr b="1"/>
          </a:p>
          <a:p>
            <a:pPr marL="0" lvl="0" indent="0" algn="l" rtl="0">
              <a:lnSpc>
                <a:spcPct val="100000"/>
              </a:lnSpc>
              <a:spcBef>
                <a:spcPts val="0"/>
              </a:spcBef>
              <a:spcAft>
                <a:spcPts val="0"/>
              </a:spcAft>
              <a:buSzPts val="1100"/>
              <a:buNone/>
            </a:pPr>
            <a:r>
              <a:rPr lang="en-US"/>
              <a:t>those are different from discovery normalization rules.</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I’m not going to cover the entire process of setting up a Discovery Import Profile</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r>
              <a:rPr lang="en-US"/>
              <a:t>I did cover that last year …</a:t>
            </a:r>
            <a:endParaRPr/>
          </a:p>
          <a:p>
            <a:pPr marL="0" lvl="0" indent="0" algn="l" rtl="0">
              <a:lnSpc>
                <a:spcPct val="100000"/>
              </a:lnSpc>
              <a:spcBef>
                <a:spcPts val="0"/>
              </a:spcBef>
              <a:spcAft>
                <a:spcPts val="0"/>
              </a:spcAft>
              <a:buSzPts val="1100"/>
              <a:buNone/>
            </a:pPr>
            <a:endParaRPr/>
          </a:p>
          <a:p>
            <a:pPr marL="0" lvl="0" indent="0" algn="l" rtl="0">
              <a:lnSpc>
                <a:spcPct val="100000"/>
              </a:lnSpc>
              <a:spcBef>
                <a:spcPts val="0"/>
              </a:spcBef>
              <a:spcAft>
                <a:spcPts val="0"/>
              </a:spcAft>
              <a:buSzPts val="1100"/>
              <a:buNone/>
            </a:pPr>
            <a:endParaRPr>
              <a:solidFill>
                <a:schemeClr val="dk1"/>
              </a:solidFill>
              <a:highlight>
                <a:srgbClr val="EAEAEA"/>
              </a:highlight>
              <a:latin typeface="Open Sans"/>
              <a:ea typeface="Open Sans"/>
              <a:cs typeface="Open Sans"/>
              <a:sym typeface="Open Sans"/>
            </a:endParaRPr>
          </a:p>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ea typeface="Calibri"/>
                <a:cs typeface="Calibri"/>
                <a:sym typeface="Calibri"/>
              </a:rPr>
              <a:t>Image from: https://digitalcollections.wesleyan.edu/object/upc-650</a:t>
            </a:r>
          </a:p>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cs typeface="Calibri"/>
                <a:sym typeface="Calibri"/>
              </a:rPr>
              <a:t>Scenic [College Row], 1959, University Photographer’s Collection,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dirty="0">
              <a:solidFill>
                <a:schemeClr val="dk1"/>
              </a:solidFill>
              <a:highlight>
                <a:srgbClr val="FFFFFF"/>
              </a:highlight>
              <a:latin typeface="+mn-lt"/>
              <a:cs typeface="Calibri"/>
              <a:sym typeface="Calibri"/>
            </a:endParaRPr>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253164721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58750" indent="0">
              <a:buNone/>
            </a:pPr>
            <a:r>
              <a:rPr lang="en-US" dirty="0"/>
              <a:t>It’s a few steps to get your normalization rules connected to your discovery import profile.</a:t>
            </a:r>
          </a:p>
          <a:p>
            <a:pPr marL="158750" indent="0">
              <a:buNone/>
            </a:pPr>
            <a:r>
              <a:rPr lang="en-US" dirty="0"/>
              <a:t>In the Discovery Import Profile the Normalization Tab uses a Normalization Process. The Normalization Process has tasks which are made up of your normalization rule set(s). </a:t>
            </a:r>
          </a:p>
        </p:txBody>
      </p:sp>
    </p:spTree>
    <p:extLst>
      <p:ext uri="{BB962C8B-B14F-4D97-AF65-F5344CB8AC3E}">
        <p14:creationId xmlns:p14="http://schemas.microsoft.com/office/powerpoint/2010/main" val="206505096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2"/>
        <p:cNvGrpSpPr/>
        <p:nvPr/>
      </p:nvGrpSpPr>
      <p:grpSpPr>
        <a:xfrm>
          <a:off x="0" y="0"/>
          <a:ext cx="0" cy="0"/>
          <a:chOff x="0" y="0"/>
          <a:chExt cx="0" cy="0"/>
        </a:xfrm>
      </p:grpSpPr>
      <p:sp>
        <p:nvSpPr>
          <p:cNvPr id="363" name="Google Shape;363;g2c97a729367_0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4" name="Google Shape;364;g2c97a729367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 normalization rule process is a process that runs one or more normalization rule sets.</a:t>
            </a:r>
            <a:endParaRPr dirty="0"/>
          </a:p>
          <a:p>
            <a:pPr marL="0" lvl="0" indent="0" algn="l" rtl="0">
              <a:spcBef>
                <a:spcPts val="0"/>
              </a:spcBef>
              <a:spcAft>
                <a:spcPts val="0"/>
              </a:spcAft>
              <a:buNone/>
            </a:pPr>
            <a:r>
              <a:rPr lang="en-US" dirty="0"/>
              <a:t>You need to create this process to be able to add the norm rules to your discovery import profile – you can’t just add the rules directly.</a:t>
            </a:r>
            <a:endParaRPr dirty="0"/>
          </a:p>
          <a:p>
            <a:pPr marL="0" lvl="0" indent="0" algn="l" rtl="0">
              <a:spcBef>
                <a:spcPts val="0"/>
              </a:spcBef>
              <a:spcAft>
                <a:spcPts val="0"/>
              </a:spcAft>
              <a:buNone/>
            </a:pPr>
            <a:r>
              <a:rPr lang="en-US" dirty="0"/>
              <a:t>Here is how to create a Normalization Rule Process.</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Alma &gt;Config &gt; Discovery &gt; Loading External Data Sources &gt; Normalization Process Task &gt; Add Process</a:t>
            </a:r>
          </a:p>
          <a:p>
            <a:pPr marL="0" lvl="0" indent="0" algn="l" rtl="0">
              <a:spcBef>
                <a:spcPts val="0"/>
              </a:spcBef>
              <a:spcAft>
                <a:spcPts val="0"/>
              </a:spcAft>
              <a:buNone/>
            </a:pPr>
            <a:endParaRPr dirty="0"/>
          </a:p>
          <a:p>
            <a:pPr marL="0" lvl="0" indent="0" algn="l" rtl="0">
              <a:spcBef>
                <a:spcPts val="0"/>
              </a:spcBef>
              <a:spcAft>
                <a:spcPts val="0"/>
              </a:spcAft>
              <a:buNone/>
            </a:pPr>
            <a:r>
              <a:rPr lang="en-US" dirty="0"/>
              <a:t>Wizard to complete the rule process setup:</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Process details</a:t>
            </a:r>
            <a:endParaRPr dirty="0"/>
          </a:p>
          <a:p>
            <a:pPr marL="0" lvl="0" indent="0" algn="l" rtl="0">
              <a:spcBef>
                <a:spcPts val="0"/>
              </a:spcBef>
              <a:spcAft>
                <a:spcPts val="0"/>
              </a:spcAft>
              <a:buNone/>
            </a:pPr>
            <a:r>
              <a:rPr lang="en-US" dirty="0"/>
              <a:t>Business entity: Discovery bib records</a:t>
            </a:r>
            <a:endParaRPr dirty="0"/>
          </a:p>
          <a:p>
            <a:pPr marL="0" lvl="0" indent="0" algn="l" rtl="0">
              <a:spcBef>
                <a:spcPts val="0"/>
              </a:spcBef>
              <a:spcAft>
                <a:spcPts val="0"/>
              </a:spcAft>
              <a:buNone/>
            </a:pPr>
            <a:r>
              <a:rPr lang="en-US" dirty="0"/>
              <a:t>Type: Choose Discovery DC normalization or Discovery generic XML normalization based upon whether you have created XML or DC rules</a:t>
            </a:r>
            <a:endParaRPr lang="en-US" dirty="0">
              <a:solidFill>
                <a:srgbClr val="000000"/>
              </a:solidFill>
            </a:endParaRPr>
          </a:p>
          <a:p>
            <a:pPr marL="0" lvl="0" indent="0" algn="l" rtl="0">
              <a:spcBef>
                <a:spcPts val="0"/>
              </a:spcBef>
              <a:spcAft>
                <a:spcPts val="0"/>
              </a:spcAft>
              <a:buNone/>
            </a:pPr>
            <a:endParaRPr lang="en-US" dirty="0">
              <a:solidFill>
                <a:srgbClr val="000000"/>
              </a:solidFill>
            </a:endParaRPr>
          </a:p>
          <a:p>
            <a:pPr marL="0" lvl="0" indent="0" algn="l" rtl="0">
              <a:spcBef>
                <a:spcPts val="0"/>
              </a:spcBef>
              <a:spcAft>
                <a:spcPts val="0"/>
              </a:spcAft>
              <a:buNone/>
            </a:pPr>
            <a:r>
              <a:rPr lang="en-US" dirty="0">
                <a:solidFill>
                  <a:srgbClr val="000000"/>
                </a:solidFill>
              </a:rPr>
              <a:t>2. </a:t>
            </a:r>
            <a:r>
              <a:rPr lang="en-US" dirty="0">
                <a:solidFill>
                  <a:schemeClr val="dk1"/>
                </a:solidFill>
              </a:rPr>
              <a:t>Process details - General Information</a:t>
            </a:r>
            <a:endParaRPr dirty="0">
              <a:solidFill>
                <a:schemeClr val="dk1"/>
              </a:solidFill>
            </a:endParaRPr>
          </a:p>
          <a:p>
            <a:pPr marL="0" lvl="0" indent="0" algn="l" rtl="0">
              <a:spcBef>
                <a:spcPts val="0"/>
              </a:spcBef>
              <a:spcAft>
                <a:spcPts val="0"/>
              </a:spcAft>
              <a:buNone/>
            </a:pPr>
            <a:r>
              <a:rPr lang="en-US" dirty="0">
                <a:solidFill>
                  <a:schemeClr val="dk1"/>
                </a:solidFill>
              </a:rPr>
              <a:t>Name, description, and active/inactive </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t>3. Process Details - Add Task</a:t>
            </a:r>
          </a:p>
          <a:p>
            <a:pPr marL="0" lvl="0" indent="0" algn="l" rtl="0">
              <a:spcBef>
                <a:spcPts val="0"/>
              </a:spcBef>
              <a:spcAft>
                <a:spcPts val="0"/>
              </a:spcAft>
              <a:buNone/>
            </a:pPr>
            <a:r>
              <a:rPr lang="en-US" dirty="0"/>
              <a:t>and empty screen! choose the Add task button on the right</a:t>
            </a:r>
          </a:p>
          <a:p>
            <a:pPr marL="0" lvl="0" indent="0" algn="l" rtl="0">
              <a:spcBef>
                <a:spcPts val="0"/>
              </a:spcBef>
              <a:spcAft>
                <a:spcPts val="0"/>
              </a:spcAft>
              <a:buNone/>
            </a:pPr>
            <a:r>
              <a:rPr lang="en-US" dirty="0"/>
              <a:t>You’ll get only one option, which depends upon whether you’ve selected to create an XML or DC rule process</a:t>
            </a:r>
          </a:p>
          <a:p>
            <a:pPr marL="0" lvl="0" indent="0" algn="l" rtl="0">
              <a:spcBef>
                <a:spcPts val="0"/>
              </a:spcBef>
              <a:spcAft>
                <a:spcPts val="0"/>
              </a:spcAft>
              <a:buNone/>
            </a:pPr>
            <a:r>
              <a:rPr lang="en-US" dirty="0"/>
              <a:t>Whichever you are offered check the box and click Add.</a:t>
            </a:r>
          </a:p>
          <a:p>
            <a:pPr marL="0" lvl="0" indent="0" algn="l" rtl="0">
              <a:spcBef>
                <a:spcPts val="0"/>
              </a:spcBef>
              <a:spcAft>
                <a:spcPts val="0"/>
              </a:spcAft>
              <a:buNone/>
            </a:pPr>
            <a:r>
              <a:rPr lang="en-US" dirty="0"/>
              <a:t>You’ll need one task per norm rule, so if you’ve put them all into one rule set just add one task. If you’ve created multiple rule sets, add a task for each rule set.</a:t>
            </a:r>
          </a:p>
          <a:p>
            <a:pPr marL="0" lvl="0" indent="0" algn="l" rtl="0">
              <a:spcBef>
                <a:spcPts val="0"/>
              </a:spcBef>
              <a:spcAft>
                <a:spcPts val="0"/>
              </a:spcAft>
              <a:buNone/>
            </a:pPr>
            <a:endParaRPr lang="en-US" dirty="0">
              <a:solidFill>
                <a:schemeClr val="dk1"/>
              </a:solidFill>
            </a:endParaRPr>
          </a:p>
          <a:p>
            <a:pPr marL="0" lvl="0" indent="0" algn="l" rtl="0">
              <a:spcBef>
                <a:spcPts val="0"/>
              </a:spcBef>
              <a:spcAft>
                <a:spcPts val="0"/>
              </a:spcAft>
              <a:buNone/>
            </a:pPr>
            <a:r>
              <a:rPr lang="en-US" dirty="0"/>
              <a:t>4. Process Details - Task Parameters</a:t>
            </a:r>
          </a:p>
          <a:p>
            <a:pPr marL="0" lvl="0" indent="0" algn="l" rtl="0">
              <a:spcBef>
                <a:spcPts val="0"/>
              </a:spcBef>
              <a:spcAft>
                <a:spcPts val="0"/>
              </a:spcAft>
              <a:buNone/>
            </a:pPr>
            <a:r>
              <a:rPr lang="en-US" dirty="0"/>
              <a:t>For each task that you added, use the drop-down to select a rule set for it.</a:t>
            </a:r>
          </a:p>
          <a:p>
            <a:pPr marL="0" lvl="0" indent="0" algn="l" rtl="0">
              <a:spcBef>
                <a:spcPts val="0"/>
              </a:spcBef>
              <a:spcAft>
                <a:spcPts val="0"/>
              </a:spcAft>
              <a:buNone/>
            </a:pPr>
            <a:endParaRPr dirty="0">
              <a:solidFill>
                <a:schemeClr val="dk1"/>
              </a:solidFill>
            </a:endParaRPr>
          </a:p>
        </p:txBody>
      </p:sp>
    </p:spTree>
    <p:extLst>
      <p:ext uri="{BB962C8B-B14F-4D97-AF65-F5344CB8AC3E}">
        <p14:creationId xmlns:p14="http://schemas.microsoft.com/office/powerpoint/2010/main" val="292043410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4"/>
        <p:cNvGrpSpPr/>
        <p:nvPr/>
      </p:nvGrpSpPr>
      <p:grpSpPr>
        <a:xfrm>
          <a:off x="0" y="0"/>
          <a:ext cx="0" cy="0"/>
          <a:chOff x="0" y="0"/>
          <a:chExt cx="0" cy="0"/>
        </a:xfrm>
      </p:grpSpPr>
      <p:sp>
        <p:nvSpPr>
          <p:cNvPr id="385" name="Google Shape;385;g2c97a729367_0_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6" name="Google Shape;386;g2c97a729367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Here is how to ad the normalization process to your Discovery Import Profile.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Alma &gt; Config &gt; Discovery &gt; Loading External Data Sources &gt; Discovery Import Profiles &gt; (choose your profile) &gt; Normalization tab &gt; </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Choose your process</a:t>
            </a:r>
            <a:endParaRPr dirty="0"/>
          </a:p>
        </p:txBody>
      </p:sp>
    </p:spTree>
    <p:extLst>
      <p:ext uri="{BB962C8B-B14F-4D97-AF65-F5344CB8AC3E}">
        <p14:creationId xmlns:p14="http://schemas.microsoft.com/office/powerpoint/2010/main" val="287035593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ea typeface="Calibri"/>
                <a:cs typeface="Calibri"/>
                <a:sym typeface="Calibri"/>
              </a:rPr>
              <a:t>Image from: https://digitalcollections.wesleyan.edu/object/upc-650</a:t>
            </a:r>
          </a:p>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cs typeface="Calibri"/>
                <a:sym typeface="Calibri"/>
              </a:rPr>
              <a:t>Scenic [College Row], 1959, University Photographer’s Collection,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dirty="0">
              <a:solidFill>
                <a:schemeClr val="dk1"/>
              </a:solidFill>
              <a:highlight>
                <a:srgbClr val="FFFFFF"/>
              </a:highlight>
              <a:latin typeface="+mn-lt"/>
              <a:cs typeface="Calibri"/>
              <a:sym typeface="Calibri"/>
            </a:endParaRPr>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39858348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7" name="Google Shape;407;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US" dirty="0">
                <a:solidFill>
                  <a:schemeClr val="dk1"/>
                </a:solidFill>
              </a:rPr>
              <a:t>There are multiple ways to test</a:t>
            </a:r>
            <a:endParaRPr dirty="0">
              <a:solidFill>
                <a:schemeClr val="dk1"/>
              </a:solidFill>
            </a:endParaRPr>
          </a:p>
          <a:p>
            <a:pPr marL="0" lvl="0" indent="0" algn="l" rtl="0">
              <a:lnSpc>
                <a:spcPct val="115000"/>
              </a:lnSpc>
              <a:spcBef>
                <a:spcPts val="1200"/>
              </a:spcBef>
              <a:spcAft>
                <a:spcPts val="0"/>
              </a:spcAft>
              <a:buSzPts val="1100"/>
              <a:buNone/>
            </a:pPr>
            <a:r>
              <a:rPr lang="en-US" dirty="0">
                <a:solidFill>
                  <a:schemeClr val="dk1"/>
                </a:solidFill>
              </a:rPr>
              <a:t>You can do all of this on a sandbox (doesn’t have to be premium) to test harvesting using the normalization rules/processes you’ve defined before doing it on production.</a:t>
            </a:r>
          </a:p>
          <a:p>
            <a:pPr marL="0" lvl="0" indent="0" algn="l" rtl="0">
              <a:lnSpc>
                <a:spcPct val="115000"/>
              </a:lnSpc>
              <a:spcBef>
                <a:spcPts val="1200"/>
              </a:spcBef>
              <a:spcAft>
                <a:spcPts val="0"/>
              </a:spcAft>
              <a:buSzPts val="1100"/>
              <a:buNone/>
            </a:pPr>
            <a:r>
              <a:rPr lang="en-US" dirty="0">
                <a:solidFill>
                  <a:schemeClr val="dk1"/>
                </a:solidFill>
              </a:rPr>
              <a:t>You can also do all of this on production, but if you have access to a sandbox, always better to do it there!</a:t>
            </a:r>
          </a:p>
          <a:p>
            <a:pPr marL="0" lvl="0" indent="0" algn="l" rtl="0">
              <a:lnSpc>
                <a:spcPct val="115000"/>
              </a:lnSpc>
              <a:spcBef>
                <a:spcPts val="1200"/>
              </a:spcBef>
              <a:spcAft>
                <a:spcPts val="0"/>
              </a:spcAft>
              <a:buSzPts val="1100"/>
              <a:buNone/>
            </a:pPr>
            <a:endParaRPr dirty="0">
              <a:solidFill>
                <a:schemeClr val="dk1"/>
              </a:solidFill>
              <a:latin typeface="+mn-lt"/>
            </a:endParaRPr>
          </a:p>
          <a:p>
            <a:pPr marL="0" marR="0" lvl="0" indent="0" algn="l" defTabSz="914400" rtl="0" eaLnBrk="1" fontAlgn="auto" latinLnBrk="0" hangingPunct="1">
              <a:lnSpc>
                <a:spcPct val="115000"/>
              </a:lnSpc>
              <a:spcBef>
                <a:spcPts val="1200"/>
              </a:spcBef>
              <a:spcAft>
                <a:spcPts val="0"/>
              </a:spcAft>
              <a:buClr>
                <a:srgbClr val="000000"/>
              </a:buClr>
              <a:buSzPts val="1100"/>
              <a:buFont typeface="Arial"/>
              <a:buNone/>
              <a:tabLst/>
              <a:defRPr/>
            </a:pPr>
            <a:r>
              <a:rPr lang="en-US" dirty="0">
                <a:solidFill>
                  <a:schemeClr val="dk1"/>
                </a:solidFill>
                <a:latin typeface="+mn-lt"/>
              </a:rPr>
              <a:t>Image from: </a:t>
            </a:r>
            <a:r>
              <a:rPr lang="en-US" sz="1100" dirty="0">
                <a:solidFill>
                  <a:srgbClr val="333333"/>
                </a:solidFill>
                <a:highlight>
                  <a:srgbClr val="FFFFFF"/>
                </a:highlight>
                <a:latin typeface="+mn-lt"/>
                <a:ea typeface="Calibri"/>
                <a:cs typeface="Calibri"/>
                <a:sym typeface="Calibri"/>
              </a:rPr>
              <a:t>https://digitalcollections.wesleyan.edu/object/wes-covid19%3A57</a:t>
            </a:r>
          </a:p>
          <a:p>
            <a:pPr marL="0" lvl="0" indent="0" algn="l" rtl="0">
              <a:lnSpc>
                <a:spcPct val="115000"/>
              </a:lnSpc>
              <a:spcBef>
                <a:spcPts val="1200"/>
              </a:spcBef>
              <a:spcAft>
                <a:spcPts val="0"/>
              </a:spcAft>
              <a:buSzPts val="1100"/>
              <a:buNone/>
            </a:pPr>
            <a:r>
              <a:rPr lang="en-US" dirty="0">
                <a:solidFill>
                  <a:schemeClr val="dk1"/>
                </a:solidFill>
                <a:latin typeface="+mn-lt"/>
              </a:rPr>
              <a:t>Eaton, Liza. Untitled. </a:t>
            </a:r>
            <a:r>
              <a:rPr lang="en-US" b="0" i="0" dirty="0">
                <a:solidFill>
                  <a:srgbClr val="101820"/>
                </a:solidFill>
                <a:effectLst/>
                <a:highlight>
                  <a:srgbClr val="FFFFFF"/>
                </a:highlight>
                <a:latin typeface="+mn-lt"/>
              </a:rPr>
              <a:t>April 01, 2020. Wesleyan University collection on COVID-19, </a:t>
            </a:r>
            <a:r>
              <a:rPr lang="en-US" sz="1100" dirty="0">
                <a:solidFill>
                  <a:schemeClr val="dk1"/>
                </a:solidFill>
                <a:highlight>
                  <a:srgbClr val="FFFFFF"/>
                </a:highlight>
                <a:latin typeface="+mn-lt"/>
                <a:ea typeface="Calibri"/>
                <a:cs typeface="Calibri"/>
                <a:sym typeface="Calibri"/>
              </a:rPr>
              <a:t>Special Collections &amp; Archives, Wesleyan University.</a:t>
            </a:r>
            <a:endParaRPr dirty="0">
              <a:solidFill>
                <a:schemeClr val="dk1"/>
              </a:solidFill>
              <a:latin typeface="+mn-lt"/>
            </a:endParaRPr>
          </a:p>
          <a:p>
            <a:pPr marL="0" lvl="0" indent="0" algn="l" rtl="0">
              <a:lnSpc>
                <a:spcPct val="115000"/>
              </a:lnSpc>
              <a:spcBef>
                <a:spcPts val="1200"/>
              </a:spcBef>
              <a:spcAft>
                <a:spcPts val="1200"/>
              </a:spcAft>
              <a:buClr>
                <a:schemeClr val="dk1"/>
              </a:buClr>
              <a:buSzPts val="1100"/>
              <a:buFont typeface="Arial"/>
              <a:buNone/>
            </a:pPr>
            <a:endParaRPr dirty="0">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ce7d62ffda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15" name="Google Shape;415;g2ce7d62ffda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SzPts val="1100"/>
              <a:buNone/>
            </a:pPr>
            <a:r>
              <a:rPr lang="en-US" dirty="0"/>
              <a:t>Using the Normalization Rule testing tool in Alma. This doesn’t actually do any harvesting of records, just shows you how they would be altered</a:t>
            </a:r>
            <a:endParaRPr dirty="0"/>
          </a:p>
          <a:p>
            <a:pPr marL="0" lvl="0" indent="0" algn="l" rtl="0">
              <a:lnSpc>
                <a:spcPct val="115000"/>
              </a:lnSpc>
              <a:spcBef>
                <a:spcPts val="1200"/>
              </a:spcBef>
              <a:spcAft>
                <a:spcPts val="1200"/>
              </a:spcAft>
              <a:buSzPts val="1100"/>
              <a:buNone/>
            </a:pPr>
            <a:endParaRPr lang="en-US" dirty="0"/>
          </a:p>
          <a:p>
            <a:pPr marL="0" lvl="0" indent="0" algn="l" rtl="0">
              <a:lnSpc>
                <a:spcPct val="115000"/>
              </a:lnSpc>
              <a:spcBef>
                <a:spcPts val="1200"/>
              </a:spcBef>
              <a:spcAft>
                <a:spcPts val="0"/>
              </a:spcAft>
              <a:buSzPts val="1100"/>
              <a:buNone/>
            </a:pPr>
            <a:r>
              <a:rPr lang="en-US" dirty="0"/>
              <a:t>I need to have a text file that has the XML of the record I want to use in my test.  I only need the parts between the &lt;record&gt; tags and I’ve just grabbed this from my OAI feed.</a:t>
            </a:r>
          </a:p>
          <a:p>
            <a:pPr marL="0" lvl="0" indent="0" algn="l" rtl="0">
              <a:lnSpc>
                <a:spcPct val="115000"/>
              </a:lnSpc>
              <a:spcBef>
                <a:spcPts val="1200"/>
              </a:spcBef>
              <a:spcAft>
                <a:spcPts val="0"/>
              </a:spcAft>
              <a:buSzPts val="1100"/>
              <a:buNone/>
            </a:pPr>
            <a:endParaRPr lang="en-US" dirty="0"/>
          </a:p>
          <a:p>
            <a:pPr marL="0" lvl="0" indent="0" algn="l" rtl="0">
              <a:lnSpc>
                <a:spcPct val="115000"/>
              </a:lnSpc>
              <a:spcBef>
                <a:spcPts val="1200"/>
              </a:spcBef>
              <a:spcAft>
                <a:spcPts val="0"/>
              </a:spcAft>
              <a:buSzPts val="1100"/>
              <a:buNone/>
            </a:pPr>
            <a:r>
              <a:rPr lang="en-US" dirty="0"/>
              <a:t>Animation…</a:t>
            </a:r>
          </a:p>
          <a:p>
            <a:pPr marL="0" lvl="0" indent="0" algn="l" rtl="0">
              <a:lnSpc>
                <a:spcPct val="115000"/>
              </a:lnSpc>
              <a:spcBef>
                <a:spcPts val="1200"/>
              </a:spcBef>
              <a:spcAft>
                <a:spcPts val="0"/>
              </a:spcAft>
              <a:buSzPts val="1100"/>
              <a:buNone/>
            </a:pPr>
            <a:r>
              <a:rPr lang="en-US" dirty="0"/>
              <a:t>To get to the testing tool, from the Discovery Config menu you can either choose Test Normalization Rule or you can go into the rule editor and choose Save and Test using external record.</a:t>
            </a:r>
          </a:p>
          <a:p>
            <a:pPr marL="0" lvl="0" indent="0" algn="l" rtl="0">
              <a:lnSpc>
                <a:spcPct val="115000"/>
              </a:lnSpc>
              <a:spcBef>
                <a:spcPts val="1200"/>
              </a:spcBef>
              <a:spcAft>
                <a:spcPts val="0"/>
              </a:spcAft>
              <a:buSzPts val="1100"/>
              <a:buNone/>
            </a:pPr>
            <a:endParaRPr lang="en-US" dirty="0"/>
          </a:p>
          <a:p>
            <a:pPr marL="0" lvl="0" indent="0" algn="l" rtl="0">
              <a:lnSpc>
                <a:spcPct val="115000"/>
              </a:lnSpc>
              <a:spcBef>
                <a:spcPts val="1200"/>
              </a:spcBef>
              <a:spcAft>
                <a:spcPts val="0"/>
              </a:spcAft>
              <a:buSzPts val="1100"/>
              <a:buNone/>
            </a:pPr>
            <a:r>
              <a:rPr lang="en-US" dirty="0"/>
              <a:t>In the testing page you’ll select whether you are processing it as a DC or Generic XML record, browse to the file you want to use – remember to hit upload! Then the record will appear in the Source Record box on the left.</a:t>
            </a:r>
          </a:p>
          <a:p>
            <a:pPr marL="0" lvl="0" indent="0" algn="l" rtl="0">
              <a:lnSpc>
                <a:spcPct val="115000"/>
              </a:lnSpc>
              <a:spcBef>
                <a:spcPts val="1200"/>
              </a:spcBef>
              <a:spcAft>
                <a:spcPts val="0"/>
              </a:spcAft>
              <a:buSzPts val="1100"/>
              <a:buNone/>
            </a:pPr>
            <a:endParaRPr lang="en-US" dirty="0"/>
          </a:p>
          <a:p>
            <a:pPr marL="0" lvl="0" indent="0" algn="l" rtl="0">
              <a:lnSpc>
                <a:spcPct val="115000"/>
              </a:lnSpc>
              <a:spcBef>
                <a:spcPts val="1200"/>
              </a:spcBef>
              <a:spcAft>
                <a:spcPts val="0"/>
              </a:spcAft>
              <a:buSzPts val="1100"/>
              <a:buNone/>
            </a:pPr>
            <a:r>
              <a:rPr lang="en-US" dirty="0"/>
              <a:t>Then select whether you want to run a norm rule or a norm rule process on it.  If I’m testing a complex rule that I think is going to require a lot of testing and tweaking I’ll isolate that to it’s own rule set and test just that one rule separately until I get it working how I want, then push into the rule set and/or norm rule process and test my rules together.</a:t>
            </a:r>
          </a:p>
          <a:p>
            <a:pPr marL="0" lvl="0" indent="0" algn="l" rtl="0">
              <a:lnSpc>
                <a:spcPct val="115000"/>
              </a:lnSpc>
              <a:spcBef>
                <a:spcPts val="1200"/>
              </a:spcBef>
              <a:spcAft>
                <a:spcPts val="0"/>
              </a:spcAft>
              <a:buSzPts val="1100"/>
              <a:buNone/>
            </a:pPr>
            <a:endParaRPr lang="en-US" dirty="0"/>
          </a:p>
          <a:p>
            <a:pPr marL="0" lvl="0" indent="0" algn="l" rtl="0">
              <a:lnSpc>
                <a:spcPct val="115000"/>
              </a:lnSpc>
              <a:spcBef>
                <a:spcPts val="1200"/>
              </a:spcBef>
              <a:spcAft>
                <a:spcPts val="0"/>
              </a:spcAft>
              <a:buSzPts val="1100"/>
              <a:buNone/>
            </a:pPr>
            <a:r>
              <a:rPr lang="en-US" dirty="0"/>
              <a:t>Click Run test and the output of the rules will appear in the Normalized Record box. </a:t>
            </a:r>
          </a:p>
          <a:p>
            <a:pPr marL="0" lvl="0" indent="0" algn="l" rtl="0">
              <a:lnSpc>
                <a:spcPct val="115000"/>
              </a:lnSpc>
              <a:spcBef>
                <a:spcPts val="1200"/>
              </a:spcBef>
              <a:spcAft>
                <a:spcPts val="0"/>
              </a:spcAft>
              <a:buSzPts val="1100"/>
              <a:buNone/>
            </a:pPr>
            <a:endParaRPr lang="en-US" dirty="0"/>
          </a:p>
          <a:p>
            <a:pPr marL="0" lvl="0" indent="0" algn="l" rtl="0">
              <a:lnSpc>
                <a:spcPct val="115000"/>
              </a:lnSpc>
              <a:spcBef>
                <a:spcPts val="1200"/>
              </a:spcBef>
              <a:spcAft>
                <a:spcPts val="0"/>
              </a:spcAft>
              <a:buSzPts val="1100"/>
              <a:buNone/>
            </a:pPr>
            <a:r>
              <a:rPr lang="en-US" dirty="0"/>
              <a:t>Issues that come up:</a:t>
            </a:r>
          </a:p>
          <a:p>
            <a:pPr marL="457200" lvl="0" indent="-298450" algn="l" rtl="0">
              <a:lnSpc>
                <a:spcPct val="115000"/>
              </a:lnSpc>
              <a:spcBef>
                <a:spcPts val="1200"/>
              </a:spcBef>
              <a:spcAft>
                <a:spcPts val="0"/>
              </a:spcAft>
              <a:buSzPts val="1100"/>
              <a:buChar char="-"/>
            </a:pPr>
            <a:r>
              <a:rPr lang="en-US" dirty="0"/>
              <a:t>you may see “no records were found” in the normalized record box. That means it doesn’t like the format of your source record.  It only needs the &lt;record&gt;&lt;/record&gt; portions, not all the OAI headers and stuff</a:t>
            </a:r>
          </a:p>
          <a:p>
            <a:pPr marL="0" lvl="0" indent="0" algn="l" rtl="0">
              <a:lnSpc>
                <a:spcPct val="115000"/>
              </a:lnSpc>
              <a:spcBef>
                <a:spcPts val="1200"/>
              </a:spcBef>
              <a:spcAft>
                <a:spcPts val="0"/>
              </a:spcAft>
              <a:buSzPts val="1100"/>
              <a:buNone/>
            </a:pPr>
            <a:r>
              <a:rPr lang="en-US" dirty="0">
                <a:solidFill>
                  <a:schemeClr val="dk1"/>
                </a:solidFill>
              </a:rPr>
              <a:t>See example record files from Wesleyan sources in the </a:t>
            </a:r>
            <a:r>
              <a:rPr lang="en-US" dirty="0" err="1">
                <a:solidFill>
                  <a:schemeClr val="dk1"/>
                </a:solidFill>
              </a:rPr>
              <a:t>github</a:t>
            </a:r>
            <a:r>
              <a:rPr lang="en-US" dirty="0">
                <a:solidFill>
                  <a:schemeClr val="dk1"/>
                </a:solidFill>
              </a:rPr>
              <a:t>: https://github.com/lstethers/primove-normrules/tree/main/presentation-files</a:t>
            </a:r>
            <a:endParaRPr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ce7d62ffda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4" name="Google Shape;444;g2ce7d62ffda_0_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800"/>
              <a:buNone/>
            </a:pPr>
            <a:r>
              <a:rPr lang="en-US" dirty="0">
                <a:solidFill>
                  <a:schemeClr val="dk1"/>
                </a:solidFill>
              </a:rPr>
              <a:t>In the Discovery Import Profile, you can limit what records you harvest by sets (if your data source has sets) or by harvest start and end dates, perhaps just harvesting records modified in a particular day or week.</a:t>
            </a:r>
          </a:p>
          <a:p>
            <a:pPr marL="0" lvl="0" indent="0" algn="l" rtl="0">
              <a:lnSpc>
                <a:spcPct val="115000"/>
              </a:lnSpc>
              <a:spcBef>
                <a:spcPts val="0"/>
              </a:spcBef>
              <a:spcAft>
                <a:spcPts val="0"/>
              </a:spcAft>
              <a:buSzPts val="1800"/>
              <a:buNone/>
            </a:pPr>
            <a:endParaRPr lang="en-US" dirty="0">
              <a:solidFill>
                <a:schemeClr val="dk1"/>
              </a:solidFill>
            </a:endParaRPr>
          </a:p>
          <a:p>
            <a:pPr marL="0" lvl="0" indent="0" algn="l" rtl="0">
              <a:lnSpc>
                <a:spcPct val="115000"/>
              </a:lnSpc>
              <a:spcBef>
                <a:spcPts val="0"/>
              </a:spcBef>
              <a:spcAft>
                <a:spcPts val="0"/>
              </a:spcAft>
              <a:buSzPts val="1800"/>
              <a:buNone/>
            </a:pPr>
            <a:r>
              <a:rPr lang="en-US" dirty="0">
                <a:solidFill>
                  <a:schemeClr val="dk1"/>
                </a:solidFill>
              </a:rPr>
              <a:t>You can do this on the sandbox if you don’t want to harvest the entire data set from your source, but just want to test a small number of records. </a:t>
            </a:r>
            <a:endParaRPr dirty="0">
              <a:solidFill>
                <a:schemeClr val="dk1"/>
              </a:solidFill>
            </a:endParaRPr>
          </a:p>
          <a:p>
            <a:pPr marL="0" lvl="0" indent="0" algn="l" rtl="0">
              <a:lnSpc>
                <a:spcPct val="115000"/>
              </a:lnSpc>
              <a:spcBef>
                <a:spcPts val="0"/>
              </a:spcBef>
              <a:spcAft>
                <a:spcPts val="0"/>
              </a:spcAft>
              <a:buClr>
                <a:schemeClr val="dk1"/>
              </a:buClr>
              <a:buSzPts val="1800"/>
              <a:buFont typeface="Arial"/>
              <a:buNone/>
            </a:pPr>
            <a:r>
              <a:rPr lang="en-US" sz="1800" dirty="0">
                <a:solidFill>
                  <a:schemeClr val="dk1"/>
                </a:solidFill>
                <a:latin typeface="Open Sans"/>
                <a:ea typeface="Open Sans"/>
                <a:cs typeface="Open Sans"/>
                <a:sym typeface="Open Sans"/>
              </a:rPr>
              <a:t>You could also do this to test a subset of records on production before harvesting everything.</a:t>
            </a:r>
          </a:p>
          <a:p>
            <a:pPr marL="0" lvl="0" indent="0" algn="l" rtl="0">
              <a:lnSpc>
                <a:spcPct val="115000"/>
              </a:lnSpc>
              <a:spcBef>
                <a:spcPts val="0"/>
              </a:spcBef>
              <a:spcAft>
                <a:spcPts val="0"/>
              </a:spcAft>
              <a:buClr>
                <a:schemeClr val="dk1"/>
              </a:buClr>
              <a:buSzPts val="1800"/>
              <a:buFont typeface="Arial"/>
              <a:buNone/>
            </a:pPr>
            <a:endParaRPr lang="en-US" sz="1800" dirty="0">
              <a:solidFill>
                <a:schemeClr val="dk1"/>
              </a:solidFill>
              <a:latin typeface="Open Sans"/>
              <a:ea typeface="Open Sans"/>
              <a:cs typeface="Open Sans"/>
              <a:sym typeface="Open Sans"/>
            </a:endParaRPr>
          </a:p>
          <a:p>
            <a:pPr marL="0" lvl="0" indent="0" algn="l" rtl="0">
              <a:lnSpc>
                <a:spcPct val="115000"/>
              </a:lnSpc>
              <a:spcBef>
                <a:spcPts val="0"/>
              </a:spcBef>
              <a:spcAft>
                <a:spcPts val="0"/>
              </a:spcAft>
              <a:buClr>
                <a:schemeClr val="dk1"/>
              </a:buClr>
              <a:buSzPts val="1800"/>
              <a:buFont typeface="Arial"/>
              <a:buNone/>
            </a:pPr>
            <a:endParaRPr dirty="0">
              <a:solidFill>
                <a:schemeClr val="dk1"/>
              </a:solidFill>
            </a:endParaRPr>
          </a:p>
          <a:p>
            <a:pPr marL="0" lvl="0" indent="0" algn="l" rtl="0">
              <a:lnSpc>
                <a:spcPct val="115000"/>
              </a:lnSpc>
              <a:spcBef>
                <a:spcPts val="1200"/>
              </a:spcBef>
              <a:spcAft>
                <a:spcPts val="1200"/>
              </a:spcAft>
              <a:buSzPts val="1100"/>
              <a:buNone/>
            </a:pPr>
            <a:r>
              <a:rPr lang="en-US" dirty="0">
                <a:solidFill>
                  <a:schemeClr val="dk1"/>
                </a:solidFill>
              </a:rPr>
              <a:t>Remember to reset your harvest start date or set name when you want to harvest everything!</a:t>
            </a:r>
            <a:endParaRPr dirty="0">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ce7d62ffda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36" name="Google Shape;436;g2ce7d62ffda_0_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0"/>
              </a:spcBef>
              <a:spcAft>
                <a:spcPts val="0"/>
              </a:spcAft>
              <a:buClr>
                <a:schemeClr val="dk1"/>
              </a:buClr>
              <a:buSzPts val="1800"/>
              <a:buFont typeface="Open Sans"/>
              <a:buNone/>
            </a:pPr>
            <a:r>
              <a:rPr lang="en-US" sz="1400" dirty="0">
                <a:solidFill>
                  <a:srgbClr val="595959"/>
                </a:solidFill>
              </a:rPr>
              <a:t>If you run your discovery import OAI profile either in full or to harvest a subset, the next time you run a harvest it will only harvest records added or modified since the prior harvest date/time. </a:t>
            </a:r>
          </a:p>
          <a:p>
            <a:pPr marL="114300" lvl="0" indent="0" algn="l" rtl="0">
              <a:lnSpc>
                <a:spcPct val="115000"/>
              </a:lnSpc>
              <a:spcBef>
                <a:spcPts val="0"/>
              </a:spcBef>
              <a:spcAft>
                <a:spcPts val="0"/>
              </a:spcAft>
              <a:buClr>
                <a:schemeClr val="dk1"/>
              </a:buClr>
              <a:buSzPts val="1800"/>
              <a:buFont typeface="Open Sans"/>
              <a:buNone/>
            </a:pPr>
            <a:r>
              <a:rPr lang="en-US" sz="1400" dirty="0">
                <a:solidFill>
                  <a:srgbClr val="595959"/>
                </a:solidFill>
              </a:rPr>
              <a:t>Therefore you need to reset your harvest date back to a prior date if you want to </a:t>
            </a:r>
            <a:r>
              <a:rPr lang="en-US" sz="1400" dirty="0" err="1">
                <a:solidFill>
                  <a:srgbClr val="595959"/>
                </a:solidFill>
              </a:rPr>
              <a:t>reharvest</a:t>
            </a:r>
            <a:r>
              <a:rPr lang="en-US" sz="1400" dirty="0">
                <a:solidFill>
                  <a:srgbClr val="595959"/>
                </a:solidFill>
              </a:rPr>
              <a:t> the same records or the entire set.</a:t>
            </a:r>
          </a:p>
          <a:p>
            <a:pPr marL="114300" lvl="0" indent="0" algn="l" rtl="0">
              <a:lnSpc>
                <a:spcPct val="115000"/>
              </a:lnSpc>
              <a:spcBef>
                <a:spcPts val="0"/>
              </a:spcBef>
              <a:spcAft>
                <a:spcPts val="0"/>
              </a:spcAft>
              <a:buClr>
                <a:schemeClr val="dk1"/>
              </a:buClr>
              <a:buSzPts val="1800"/>
              <a:buFont typeface="Open Sans"/>
              <a:buNone/>
            </a:pPr>
            <a:r>
              <a:rPr lang="en-US" sz="1400" dirty="0">
                <a:solidFill>
                  <a:srgbClr val="595959"/>
                </a:solidFill>
              </a:rPr>
              <a:t>You should either use the import profile’s Reload and Delete or the Delete External Data Sources job to delete the already harvested records from Primo.</a:t>
            </a:r>
          </a:p>
          <a:p>
            <a:pPr marL="114300" lvl="0" indent="0" algn="l" rtl="0">
              <a:lnSpc>
                <a:spcPct val="115000"/>
              </a:lnSpc>
              <a:spcBef>
                <a:spcPts val="0"/>
              </a:spcBef>
              <a:spcAft>
                <a:spcPts val="0"/>
              </a:spcAft>
              <a:buClr>
                <a:schemeClr val="dk1"/>
              </a:buClr>
              <a:buSzPts val="1800"/>
              <a:buFont typeface="Open Sans"/>
              <a:buNone/>
            </a:pPr>
            <a:endParaRPr lang="en-US" sz="1400" dirty="0">
              <a:solidFill>
                <a:srgbClr val="595959"/>
              </a:solidFill>
            </a:endParaRPr>
          </a:p>
          <a:p>
            <a:pPr marL="114300" lvl="0" indent="0" algn="l" rtl="0">
              <a:lnSpc>
                <a:spcPct val="115000"/>
              </a:lnSpc>
              <a:spcBef>
                <a:spcPts val="0"/>
              </a:spcBef>
              <a:spcAft>
                <a:spcPts val="0"/>
              </a:spcAft>
              <a:buClr>
                <a:schemeClr val="dk1"/>
              </a:buClr>
              <a:buSzPts val="1800"/>
              <a:buFont typeface="Open Sans"/>
              <a:buNone/>
            </a:pPr>
            <a:r>
              <a:rPr lang="en-US" sz="1400" dirty="0">
                <a:solidFill>
                  <a:srgbClr val="595959"/>
                </a:solidFill>
              </a:rPr>
              <a:t>Documentation for Delete External Data Sources job: https://knowledge.exlibrisgroup.com/Primo/Product_Documentation/020Primo_VE/Primo_VE_(English)/100Loading_Records_from_External_Sources_into_Primo_VE/Deleting_External_Data_Sources_for_Primo_VE</a:t>
            </a:r>
          </a:p>
          <a:p>
            <a:pPr marL="114300" lvl="0" indent="0" algn="l" rtl="0">
              <a:lnSpc>
                <a:spcPct val="115000"/>
              </a:lnSpc>
              <a:spcBef>
                <a:spcPts val="0"/>
              </a:spcBef>
              <a:spcAft>
                <a:spcPts val="0"/>
              </a:spcAft>
              <a:buClr>
                <a:schemeClr val="dk1"/>
              </a:buClr>
              <a:buSzPts val="1800"/>
              <a:buFont typeface="Open Sans"/>
              <a:buNone/>
            </a:pPr>
            <a:endParaRPr lang="en-US" sz="1400" dirty="0">
              <a:solidFill>
                <a:srgbClr val="595959"/>
              </a:solidFill>
            </a:endParaRPr>
          </a:p>
          <a:p>
            <a:pPr marL="114300" marR="0" lvl="0" indent="0" algn="l" defTabSz="914400" rtl="0" eaLnBrk="1" fontAlgn="auto" latinLnBrk="0" hangingPunct="1">
              <a:lnSpc>
                <a:spcPct val="115000"/>
              </a:lnSpc>
              <a:spcBef>
                <a:spcPts val="0"/>
              </a:spcBef>
              <a:spcAft>
                <a:spcPts val="0"/>
              </a:spcAft>
              <a:buClr>
                <a:schemeClr val="dk1"/>
              </a:buClr>
              <a:buSzPts val="1800"/>
              <a:buFont typeface="Open Sans"/>
              <a:buNone/>
              <a:tabLst/>
              <a:defRPr/>
            </a:pPr>
            <a:r>
              <a:rPr lang="en-US" sz="1400" dirty="0">
                <a:solidFill>
                  <a:srgbClr val="595959"/>
                </a:solidFill>
              </a:rPr>
              <a:t>Image from: </a:t>
            </a:r>
            <a:r>
              <a:rPr lang="en-US" dirty="0"/>
              <a:t>http://library.nyam.org/colorourcollections/wp-content/uploads/sites/5/2018/02/WesleyanUniversity_ColorOurCollections_2018.pdf</a:t>
            </a:r>
          </a:p>
          <a:p>
            <a:pPr marL="114300" lvl="0" indent="0" algn="l" rtl="0">
              <a:lnSpc>
                <a:spcPct val="115000"/>
              </a:lnSpc>
              <a:spcBef>
                <a:spcPts val="0"/>
              </a:spcBef>
              <a:spcAft>
                <a:spcPts val="0"/>
              </a:spcAft>
              <a:buClr>
                <a:schemeClr val="dk1"/>
              </a:buClr>
              <a:buSzPts val="1800"/>
              <a:buFont typeface="Open Sans"/>
              <a:buNone/>
            </a:pPr>
            <a:r>
              <a:rPr lang="en-US" dirty="0">
                <a:solidFill>
                  <a:schemeClr val="dk1"/>
                </a:solidFill>
              </a:rPr>
              <a:t>Piso, Willem, 1611-1678.  … De </a:t>
            </a:r>
            <a:r>
              <a:rPr lang="en-US" dirty="0" err="1">
                <a:solidFill>
                  <a:schemeClr val="dk1"/>
                </a:solidFill>
              </a:rPr>
              <a:t>Indiæ</a:t>
            </a:r>
            <a:r>
              <a:rPr lang="en-US" dirty="0">
                <a:solidFill>
                  <a:schemeClr val="dk1"/>
                </a:solidFill>
              </a:rPr>
              <a:t> </a:t>
            </a:r>
            <a:r>
              <a:rPr lang="en-US" dirty="0" err="1">
                <a:solidFill>
                  <a:schemeClr val="dk1"/>
                </a:solidFill>
              </a:rPr>
              <a:t>utriusque</a:t>
            </a:r>
            <a:r>
              <a:rPr lang="en-US" dirty="0">
                <a:solidFill>
                  <a:schemeClr val="dk1"/>
                </a:solidFill>
              </a:rPr>
              <a:t> re </a:t>
            </a:r>
            <a:r>
              <a:rPr lang="en-US" dirty="0" err="1">
                <a:solidFill>
                  <a:schemeClr val="dk1"/>
                </a:solidFill>
              </a:rPr>
              <a:t>naturali</a:t>
            </a:r>
            <a:r>
              <a:rPr lang="en-US" dirty="0">
                <a:solidFill>
                  <a:schemeClr val="dk1"/>
                </a:solidFill>
              </a:rPr>
              <a:t> et medica libri </a:t>
            </a:r>
            <a:r>
              <a:rPr lang="en-US" dirty="0" err="1">
                <a:solidFill>
                  <a:schemeClr val="dk1"/>
                </a:solidFill>
              </a:rPr>
              <a:t>quatuordecim</a:t>
            </a:r>
            <a:r>
              <a:rPr lang="en-US" dirty="0">
                <a:solidFill>
                  <a:schemeClr val="dk1"/>
                </a:solidFill>
              </a:rPr>
              <a:t> … Amsterdam: Elzevir, 1658. </a:t>
            </a:r>
            <a:r>
              <a:rPr lang="en-US" sz="1100" dirty="0">
                <a:solidFill>
                  <a:schemeClr val="dk1"/>
                </a:solidFill>
                <a:highlight>
                  <a:srgbClr val="FFFFFF"/>
                </a:highlight>
                <a:latin typeface="+mn-lt"/>
                <a:cs typeface="Calibri"/>
                <a:sym typeface="Calibri"/>
              </a:rPr>
              <a:t>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dirty="0">
              <a:solidFill>
                <a:schemeClr val="dk1"/>
              </a:solidFill>
            </a:endParaRPr>
          </a:p>
          <a:p>
            <a:pPr marL="114300" lvl="0" indent="0" algn="l" rtl="0">
              <a:lnSpc>
                <a:spcPct val="115000"/>
              </a:lnSpc>
              <a:spcBef>
                <a:spcPts val="0"/>
              </a:spcBef>
              <a:spcAft>
                <a:spcPts val="0"/>
              </a:spcAft>
              <a:buClr>
                <a:schemeClr val="dk1"/>
              </a:buClr>
              <a:buSzPts val="1800"/>
              <a:buFont typeface="Open Sans"/>
              <a:buNone/>
            </a:pPr>
            <a:endParaRPr dirty="0">
              <a:solidFill>
                <a:schemeClr val="dk1"/>
              </a:solidFill>
            </a:endParaRPr>
          </a:p>
          <a:p>
            <a:pPr marL="0" lvl="0" indent="0" algn="l" rtl="0">
              <a:lnSpc>
                <a:spcPct val="115000"/>
              </a:lnSpc>
              <a:spcBef>
                <a:spcPts val="1200"/>
              </a:spcBef>
              <a:spcAft>
                <a:spcPts val="1200"/>
              </a:spcAft>
              <a:buSzPts val="1100"/>
              <a:buNone/>
            </a:pPr>
            <a:endParaRPr dirty="0">
              <a:solidFill>
                <a:schemeClr val="dk1"/>
              </a:solidFill>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2ce7d62ffda_0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0" name="Google Shape;460;g2ce7d62ffda_0_7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800"/>
              <a:buFont typeface="Arial"/>
              <a:buNone/>
            </a:pPr>
            <a:r>
              <a:rPr lang="en-US" dirty="0">
                <a:solidFill>
                  <a:schemeClr val="dk1"/>
                </a:solidFill>
              </a:rPr>
              <a:t>If you wait for the records to be indexed and then search you can search for individual records, but I find it most useful to retrieve everything harvested from that data source and I do that by searching for the identifier prefix.  you can see that in the example shown here.</a:t>
            </a:r>
            <a:endParaRPr dirty="0">
              <a:solidFill>
                <a:schemeClr val="dk1"/>
              </a:solidFill>
            </a:endParaRPr>
          </a:p>
          <a:p>
            <a:pPr marL="0" lvl="0" indent="0" algn="l" rtl="0">
              <a:lnSpc>
                <a:spcPct val="115000"/>
              </a:lnSpc>
              <a:spcBef>
                <a:spcPts val="1200"/>
              </a:spcBef>
              <a:spcAft>
                <a:spcPts val="0"/>
              </a:spcAft>
              <a:buSzPts val="1800"/>
              <a:buNone/>
            </a:pPr>
            <a:r>
              <a:rPr lang="en-US" dirty="0">
                <a:solidFill>
                  <a:schemeClr val="dk1"/>
                </a:solidFill>
              </a:rPr>
              <a:t>Here I’ve searched for my identifier prefix to get all records from this data source.</a:t>
            </a:r>
            <a:endParaRPr dirty="0">
              <a:solidFill>
                <a:schemeClr val="dk1"/>
              </a:solidFill>
            </a:endParaRPr>
          </a:p>
          <a:p>
            <a:pPr marL="0" lvl="0" indent="0" algn="l" rtl="0">
              <a:lnSpc>
                <a:spcPct val="115000"/>
              </a:lnSpc>
              <a:spcBef>
                <a:spcPts val="1200"/>
              </a:spcBef>
              <a:spcAft>
                <a:spcPts val="0"/>
              </a:spcAft>
              <a:buSzPts val="1800"/>
              <a:buNone/>
            </a:pPr>
            <a:r>
              <a:rPr lang="en-US" dirty="0">
                <a:solidFill>
                  <a:schemeClr val="dk1"/>
                </a:solidFill>
              </a:rPr>
              <a:t>I’m looking at the facets to check for:</a:t>
            </a: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“other” resource type – are there additional resource types that should be mapped?</a:t>
            </a: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weird subjects, authors, pub dates</a:t>
            </a: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I’m looking at search results to check for:</a:t>
            </a: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records without titles, </a:t>
            </a: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appearance of open access indicators, </a:t>
            </a:r>
            <a:endParaRPr dirty="0">
              <a:solidFill>
                <a:schemeClr val="dk1"/>
              </a:solidFill>
            </a:endParaRPr>
          </a:p>
          <a:p>
            <a:pPr marL="0" lvl="0" indent="0" algn="l" rtl="0">
              <a:lnSpc>
                <a:spcPct val="115000"/>
              </a:lnSpc>
              <a:spcBef>
                <a:spcPts val="1200"/>
              </a:spcBef>
              <a:spcAft>
                <a:spcPts val="0"/>
              </a:spcAft>
              <a:buNone/>
            </a:pPr>
            <a:r>
              <a:rPr lang="en-US" dirty="0">
                <a:solidFill>
                  <a:schemeClr val="dk1"/>
                </a:solidFill>
              </a:rPr>
              <a:t>correct resource types</a:t>
            </a:r>
            <a:endParaRPr dirty="0">
              <a:solidFill>
                <a:schemeClr val="dk1"/>
              </a:solidFill>
            </a:endParaRPr>
          </a:p>
          <a:p>
            <a:pPr marL="0" lvl="0" indent="0" algn="l" rtl="0">
              <a:lnSpc>
                <a:spcPct val="115000"/>
              </a:lnSpc>
              <a:spcBef>
                <a:spcPts val="1200"/>
              </a:spcBef>
              <a:spcAft>
                <a:spcPts val="0"/>
              </a:spcAft>
              <a:buNone/>
            </a:pPr>
            <a:endParaRPr dirty="0">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7" name="Google Shape;147;p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SzPts val="1100"/>
              <a:buNone/>
            </a:pPr>
            <a:r>
              <a:rPr lang="en-US" dirty="0">
                <a:solidFill>
                  <a:schemeClr val="dk1"/>
                </a:solidFill>
                <a:highlight>
                  <a:srgbClr val="EAEAEA"/>
                </a:highlight>
                <a:latin typeface="Open Sans"/>
                <a:ea typeface="Open Sans"/>
                <a:cs typeface="Open Sans"/>
                <a:sym typeface="Open Sans"/>
              </a:rPr>
              <a:t>Last year’s presentation that you can refer to </a:t>
            </a:r>
            <a:r>
              <a:rPr lang="en-US" dirty="0" err="1">
                <a:solidFill>
                  <a:schemeClr val="dk1"/>
                </a:solidFill>
                <a:highlight>
                  <a:srgbClr val="EAEAEA"/>
                </a:highlight>
                <a:latin typeface="Open Sans"/>
                <a:ea typeface="Open Sans"/>
                <a:cs typeface="Open Sans"/>
                <a:sym typeface="Open Sans"/>
              </a:rPr>
              <a:t>to</a:t>
            </a:r>
            <a:r>
              <a:rPr lang="en-US" dirty="0">
                <a:solidFill>
                  <a:schemeClr val="dk1"/>
                </a:solidFill>
                <a:highlight>
                  <a:srgbClr val="EAEAEA"/>
                </a:highlight>
                <a:latin typeface="Open Sans"/>
                <a:ea typeface="Open Sans"/>
                <a:cs typeface="Open Sans"/>
                <a:sym typeface="Open Sans"/>
              </a:rPr>
              <a:t> see the entire setup process for external discovery import is in the ELUNA document repository, also available in my </a:t>
            </a:r>
            <a:r>
              <a:rPr lang="en-US" dirty="0" err="1">
                <a:solidFill>
                  <a:schemeClr val="dk1"/>
                </a:solidFill>
                <a:highlight>
                  <a:srgbClr val="EAEAEA"/>
                </a:highlight>
                <a:latin typeface="Open Sans"/>
                <a:ea typeface="Open Sans"/>
                <a:cs typeface="Open Sans"/>
                <a:sym typeface="Open Sans"/>
              </a:rPr>
              <a:t>github</a:t>
            </a:r>
            <a:r>
              <a:rPr lang="en-US" dirty="0">
                <a:solidFill>
                  <a:schemeClr val="dk1"/>
                </a:solidFill>
                <a:highlight>
                  <a:srgbClr val="EAEAEA"/>
                </a:highlight>
                <a:latin typeface="Open Sans"/>
                <a:ea typeface="Open Sans"/>
                <a:cs typeface="Open Sans"/>
                <a:sym typeface="Open Sans"/>
              </a:rPr>
              <a:t> at the QR code I gave on the opening slide</a:t>
            </a:r>
            <a:endParaRPr dirty="0">
              <a:solidFill>
                <a:schemeClr val="dk1"/>
              </a:solidFill>
              <a:highlight>
                <a:srgbClr val="EAEAEA"/>
              </a:highlight>
              <a:latin typeface="Open Sans"/>
              <a:ea typeface="Open Sans"/>
              <a:cs typeface="Open Sans"/>
              <a:sym typeface="Open Sans"/>
            </a:endParaRPr>
          </a:p>
          <a:p>
            <a:pPr marL="0" lvl="0" indent="0" algn="l" rtl="0">
              <a:spcBef>
                <a:spcPts val="0"/>
              </a:spcBef>
              <a:spcAft>
                <a:spcPts val="0"/>
              </a:spcAft>
              <a:buSzPts val="1100"/>
              <a:buNone/>
            </a:pPr>
            <a:endParaRPr dirty="0">
              <a:solidFill>
                <a:schemeClr val="dk1"/>
              </a:solidFill>
              <a:highlight>
                <a:srgbClr val="EAEAEA"/>
              </a:highlight>
              <a:latin typeface="Open Sans"/>
              <a:ea typeface="Open Sans"/>
              <a:cs typeface="Open Sans"/>
              <a:sym typeface="Open Sans"/>
            </a:endParaRPr>
          </a:p>
          <a:p>
            <a:pPr marL="0" lvl="0" indent="0" algn="l" rtl="0">
              <a:spcBef>
                <a:spcPts val="0"/>
              </a:spcBef>
              <a:spcAft>
                <a:spcPts val="0"/>
              </a:spcAft>
              <a:buClr>
                <a:schemeClr val="dk1"/>
              </a:buClr>
              <a:buSzPts val="1100"/>
              <a:buFont typeface="Arial"/>
              <a:buNone/>
            </a:pPr>
            <a:r>
              <a:rPr lang="en-US" dirty="0">
                <a:solidFill>
                  <a:schemeClr val="dk1"/>
                </a:solidFill>
                <a:highlight>
                  <a:srgbClr val="EAEAEA"/>
                </a:highlight>
                <a:latin typeface="Open Sans"/>
                <a:ea typeface="Open Sans"/>
                <a:cs typeface="Open Sans"/>
                <a:sym typeface="Open Sans"/>
              </a:rPr>
              <a:t>Stethers, Lori (2023) </a:t>
            </a:r>
            <a:r>
              <a:rPr lang="en-US" i="1" u="sng" dirty="0">
                <a:solidFill>
                  <a:srgbClr val="0645AD"/>
                </a:solidFill>
                <a:highlight>
                  <a:srgbClr val="EAEAEA"/>
                </a:highlight>
                <a:latin typeface="Open Sans"/>
                <a:ea typeface="Open Sans"/>
                <a:cs typeface="Open Sans"/>
                <a:sym typeface="Open Sans"/>
                <a:hlinkClick r:id="rId3">
                  <a:extLst>
                    <a:ext uri="{A12FA001-AC4F-418D-AE19-62706E023703}">
                      <ahyp:hlinkClr xmlns:ahyp="http://schemas.microsoft.com/office/drawing/2018/hyperlinkcolor" val="tx"/>
                    </a:ext>
                  </a:extLst>
                </a:hlinkClick>
              </a:rPr>
              <a:t>Ingest Institutional Repository Content to Primo VE via OAI-PMH.</a:t>
            </a:r>
            <a:r>
              <a:rPr lang="en-US" dirty="0">
                <a:solidFill>
                  <a:schemeClr val="dk1"/>
                </a:solidFill>
                <a:highlight>
                  <a:srgbClr val="EAEAEA"/>
                </a:highlight>
                <a:latin typeface="Open Sans"/>
                <a:ea typeface="Open Sans"/>
                <a:cs typeface="Open Sans"/>
                <a:sym typeface="Open Sans"/>
              </a:rPr>
              <a:t> and at </a:t>
            </a:r>
            <a:r>
              <a:rPr lang="en-US" u="sng" dirty="0">
                <a:solidFill>
                  <a:schemeClr val="hlink"/>
                </a:solidFill>
                <a:highlight>
                  <a:srgbClr val="EAEAEA"/>
                </a:highlight>
                <a:latin typeface="Open Sans"/>
                <a:ea typeface="Open Sans"/>
                <a:cs typeface="Open Sans"/>
                <a:sym typeface="Open Sans"/>
                <a:hlinkClick r:id="rId4"/>
              </a:rPr>
              <a:t>https://github.com/lstethers/primove-normrules/tree/main/presentation-files</a:t>
            </a:r>
            <a:r>
              <a:rPr lang="en-US" dirty="0">
                <a:solidFill>
                  <a:schemeClr val="dk1"/>
                </a:solidFill>
                <a:highlight>
                  <a:srgbClr val="EAEAEA"/>
                </a:highlight>
                <a:latin typeface="Open Sans"/>
                <a:ea typeface="Open Sans"/>
                <a:cs typeface="Open Sans"/>
                <a:sym typeface="Open Sans"/>
              </a:rPr>
              <a:t> </a:t>
            </a:r>
            <a:endParaRPr dirty="0">
              <a:solidFill>
                <a:schemeClr val="dk1"/>
              </a:solidFill>
              <a:highlight>
                <a:srgbClr val="EAEAEA"/>
              </a:highlight>
              <a:latin typeface="Open Sans"/>
              <a:ea typeface="Open Sans"/>
              <a:cs typeface="Open Sans"/>
              <a:sym typeface="Open Sans"/>
            </a:endParaRPr>
          </a:p>
          <a:p>
            <a:pPr marL="0" lvl="0" indent="0" algn="l" rtl="0">
              <a:lnSpc>
                <a:spcPct val="90000"/>
              </a:lnSpc>
              <a:spcBef>
                <a:spcPts val="0"/>
              </a:spcBef>
              <a:spcAft>
                <a:spcPts val="0"/>
              </a:spcAft>
              <a:buClr>
                <a:schemeClr val="dk1"/>
              </a:buClr>
              <a:buSzPts val="3600"/>
              <a:buFont typeface="Calibri"/>
              <a:buNone/>
            </a:pPr>
            <a:endParaRPr dirty="0">
              <a:solidFill>
                <a:schemeClr val="dk1"/>
              </a:solidFill>
              <a:highlight>
                <a:srgbClr val="EAEAEA"/>
              </a:highlight>
              <a:latin typeface="Open Sans"/>
              <a:ea typeface="Open Sans"/>
              <a:cs typeface="Open Sans"/>
              <a:sym typeface="Open Sans"/>
            </a:endParaRPr>
          </a:p>
          <a:p>
            <a:pPr marL="0" lvl="0" indent="0" algn="l" rtl="0">
              <a:lnSpc>
                <a:spcPct val="90000"/>
              </a:lnSpc>
              <a:spcBef>
                <a:spcPts val="0"/>
              </a:spcBef>
              <a:spcAft>
                <a:spcPts val="0"/>
              </a:spcAft>
              <a:buClr>
                <a:schemeClr val="dk1"/>
              </a:buClr>
              <a:buSzPts val="3600"/>
              <a:buFont typeface="Calibri"/>
              <a:buNone/>
            </a:pPr>
            <a:r>
              <a:rPr lang="en-US" dirty="0">
                <a:solidFill>
                  <a:schemeClr val="dk1"/>
                </a:solidFill>
                <a:highlight>
                  <a:srgbClr val="EAEAEA"/>
                </a:highlight>
                <a:latin typeface="Open Sans"/>
                <a:ea typeface="Open Sans"/>
                <a:cs typeface="Open Sans"/>
                <a:sym typeface="Open Sans"/>
              </a:rPr>
              <a:t>Today we’ll be covering in more depth the 3 </a:t>
            </a:r>
            <a:r>
              <a:rPr lang="en-US">
                <a:solidFill>
                  <a:schemeClr val="dk1"/>
                </a:solidFill>
                <a:highlight>
                  <a:srgbClr val="EAEAEA"/>
                </a:highlight>
                <a:latin typeface="Open Sans"/>
                <a:ea typeface="Open Sans"/>
                <a:cs typeface="Open Sans"/>
                <a:sym typeface="Open Sans"/>
              </a:rPr>
              <a:t>highlighted boxes, but not necessarily in that order</a:t>
            </a:r>
            <a:endParaRPr dirty="0">
              <a:solidFill>
                <a:schemeClr val="dk1"/>
              </a:solidFill>
              <a:highlight>
                <a:srgbClr val="EAEAEA"/>
              </a:highlight>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ce7d62ffda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8" name="Google Shape;468;g2ce7d62ffda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1200"/>
              </a:spcBef>
              <a:spcAft>
                <a:spcPts val="0"/>
              </a:spcAft>
              <a:buSzPts val="1800"/>
              <a:buNone/>
            </a:pPr>
            <a:r>
              <a:rPr lang="en-US">
                <a:solidFill>
                  <a:schemeClr val="dk1"/>
                </a:solidFill>
              </a:rPr>
              <a:t>Are the data in the record details present? Are they formatted correctly? Are any of your expected fields missing? </a:t>
            </a:r>
            <a:endParaRPr>
              <a:solidFill>
                <a:schemeClr val="dk1"/>
              </a:solidFill>
            </a:endParaRPr>
          </a:p>
          <a:p>
            <a:pPr marL="114300" lvl="0" indent="0" algn="l" rtl="0">
              <a:lnSpc>
                <a:spcPct val="115000"/>
              </a:lnSpc>
              <a:spcBef>
                <a:spcPts val="1200"/>
              </a:spcBef>
              <a:spcAft>
                <a:spcPts val="0"/>
              </a:spcAft>
              <a:buSzPts val="1800"/>
              <a:buNone/>
            </a:pPr>
            <a:r>
              <a:rPr lang="en-US">
                <a:solidFill>
                  <a:schemeClr val="dk1"/>
                </a:solidFill>
              </a:rPr>
              <a:t>Does the online access link work? (that’s defined in the import profile, but you might be feeding it from a norm rule)</a:t>
            </a:r>
            <a:endParaRPr>
              <a:solidFill>
                <a:schemeClr val="dk1"/>
              </a:solidFill>
            </a:endParaRPr>
          </a:p>
          <a:p>
            <a:pPr marL="114300" lvl="0" indent="0" algn="l" rtl="0">
              <a:lnSpc>
                <a:spcPct val="115000"/>
              </a:lnSpc>
              <a:spcBef>
                <a:spcPts val="1200"/>
              </a:spcBef>
              <a:spcAft>
                <a:spcPts val="0"/>
              </a:spcAft>
              <a:buSzPts val="1800"/>
              <a:buNone/>
            </a:pPr>
            <a:r>
              <a:rPr lang="en-US">
                <a:solidFill>
                  <a:schemeClr val="dk1"/>
                </a:solidFill>
              </a:rPr>
              <a:t>Are any unwanted fields or data showing up?</a:t>
            </a:r>
            <a:endParaRPr>
              <a:solidFill>
                <a:schemeClr val="dk1"/>
              </a:solidFill>
            </a:endParaRPr>
          </a:p>
          <a:p>
            <a:pPr marL="114300" lvl="0" indent="0" algn="l" rtl="0">
              <a:lnSpc>
                <a:spcPct val="115000"/>
              </a:lnSpc>
              <a:spcBef>
                <a:spcPts val="1200"/>
              </a:spcBef>
              <a:spcAft>
                <a:spcPts val="0"/>
              </a:spcAft>
              <a:buSzPts val="1800"/>
              <a:buNone/>
            </a:pPr>
            <a:r>
              <a:rPr lang="en-US">
                <a:solidFill>
                  <a:schemeClr val="dk1"/>
                </a:solidFill>
              </a:rPr>
              <a:t>You can use the Staff View link to see the DC that Primo has for this record after normalization - really helpful for troubleshooting</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0"/>
        <p:cNvGrpSpPr/>
        <p:nvPr/>
      </p:nvGrpSpPr>
      <p:grpSpPr>
        <a:xfrm>
          <a:off x="0" y="0"/>
          <a:ext cx="0" cy="0"/>
          <a:chOff x="0" y="0"/>
          <a:chExt cx="0" cy="0"/>
        </a:xfrm>
      </p:grpSpPr>
      <p:sp>
        <p:nvSpPr>
          <p:cNvPr id="451" name="Google Shape;451;g2ce7d62ffda_0_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52" name="Google Shape;452;g2ce7d62ffda_0_5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14300" lvl="0" indent="0" algn="l" rtl="0">
              <a:lnSpc>
                <a:spcPct val="115000"/>
              </a:lnSpc>
              <a:spcBef>
                <a:spcPts val="1200"/>
              </a:spcBef>
              <a:spcAft>
                <a:spcPts val="0"/>
              </a:spcAft>
              <a:buSzPts val="1800"/>
              <a:buNone/>
            </a:pPr>
            <a:r>
              <a:rPr lang="en-US" dirty="0">
                <a:solidFill>
                  <a:schemeClr val="dk1"/>
                </a:solidFill>
              </a:rPr>
              <a:t>However if you want to look at your records right away, you can go to the </a:t>
            </a:r>
          </a:p>
          <a:p>
            <a:pPr marL="114300" lvl="0" indent="0" algn="l" rtl="0">
              <a:lnSpc>
                <a:spcPct val="115000"/>
              </a:lnSpc>
              <a:spcBef>
                <a:spcPts val="1200"/>
              </a:spcBef>
              <a:spcAft>
                <a:spcPts val="0"/>
              </a:spcAft>
              <a:buSzPts val="1800"/>
              <a:buNone/>
            </a:pPr>
            <a:r>
              <a:rPr lang="en-US" dirty="0">
                <a:solidFill>
                  <a:schemeClr val="dk1"/>
                </a:solidFill>
              </a:rPr>
              <a:t>Discovery Import Profile &gt; Ellipses menu on your profile &gt; History &gt; Ellipses menu next to the job you just ran &gt; Report &gt; Report table &gt; Ellipses next to New Records Added &gt; Preview records – it will show the MMS ID and originating system identifier for all the added records.</a:t>
            </a:r>
            <a:endParaRPr dirty="0">
              <a:solidFill>
                <a:schemeClr val="dk1"/>
              </a:solidFill>
            </a:endParaRPr>
          </a:p>
          <a:p>
            <a:pPr marL="114300" lvl="0" indent="0" algn="l" rtl="0">
              <a:lnSpc>
                <a:spcPct val="115000"/>
              </a:lnSpc>
              <a:spcBef>
                <a:spcPts val="1200"/>
              </a:spcBef>
              <a:spcAft>
                <a:spcPts val="0"/>
              </a:spcAft>
              <a:buSzPts val="1800"/>
              <a:buNone/>
            </a:pPr>
            <a:r>
              <a:rPr lang="en-US" dirty="0">
                <a:solidFill>
                  <a:schemeClr val="dk1"/>
                </a:solidFill>
              </a:rPr>
              <a:t>Then you can use the MMS ID to build a URL to get directly to the full record in Primo: </a:t>
            </a:r>
            <a:endParaRPr dirty="0">
              <a:solidFill>
                <a:schemeClr val="dk1"/>
              </a:solidFill>
            </a:endParaRPr>
          </a:p>
          <a:p>
            <a:pPr marL="114300" lvl="0" indent="0" algn="l" rtl="0">
              <a:lnSpc>
                <a:spcPct val="115000"/>
              </a:lnSpc>
              <a:spcBef>
                <a:spcPts val="1200"/>
              </a:spcBef>
              <a:spcAft>
                <a:spcPts val="0"/>
              </a:spcAft>
              <a:buSzPts val="1800"/>
              <a:buNone/>
            </a:pPr>
            <a:r>
              <a:rPr lang="en-US" u="sng" dirty="0">
                <a:solidFill>
                  <a:schemeClr val="hlink"/>
                </a:solidFill>
                <a:hlinkClick r:id="rId3"/>
              </a:rPr>
              <a:t>https://onesearch.wesleyan.edu/discovery/fulldisplay?docid=alma9933223773503768&amp;vid=01CTW_WU:CTWWU</a:t>
            </a:r>
            <a:endParaRPr dirty="0">
              <a:solidFill>
                <a:schemeClr val="dk1"/>
              </a:solidFill>
            </a:endParaRPr>
          </a:p>
          <a:p>
            <a:pPr marL="114300" lvl="0" indent="0" algn="l" rtl="0">
              <a:lnSpc>
                <a:spcPct val="115000"/>
              </a:lnSpc>
              <a:spcBef>
                <a:spcPts val="1200"/>
              </a:spcBef>
              <a:spcAft>
                <a:spcPts val="0"/>
              </a:spcAft>
              <a:buSzPts val="1800"/>
              <a:buNone/>
            </a:pPr>
            <a:endParaRPr dirty="0">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ea typeface="Calibri"/>
                <a:cs typeface="Calibri"/>
                <a:sym typeface="Calibri"/>
              </a:rPr>
              <a:t>Image from: https://digitalcollections.wesleyan.edu/object/upc-650</a:t>
            </a:r>
          </a:p>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cs typeface="Calibri"/>
                <a:sym typeface="Calibri"/>
              </a:rPr>
              <a:t>Scenic [College Row], 1959, University Photographer’s Collection,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dirty="0">
              <a:solidFill>
                <a:schemeClr val="dk1"/>
              </a:solidFill>
              <a:highlight>
                <a:srgbClr val="FFFFFF"/>
              </a:highlight>
              <a:latin typeface="+mn-lt"/>
              <a:cs typeface="Calibri"/>
              <a:sym typeface="Calibri"/>
            </a:endParaRPr>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404596560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lvl="0" indent="0" algn="l" rtl="0">
              <a:spcBef>
                <a:spcPts val="0"/>
              </a:spcBef>
              <a:spcAft>
                <a:spcPts val="0"/>
              </a:spcAft>
              <a:buNone/>
            </a:pPr>
            <a:r>
              <a:rPr lang="en-US" sz="1100" dirty="0">
                <a:latin typeface="+mj-lt"/>
              </a:rPr>
              <a:t>https://knowledge.exlibrisgroup.com/Primo/Product_Documentation/020Primo_VE/Primo_VE_(English)/100Loading_Records_from_External_Sources_into_Primo_VE  </a:t>
            </a:r>
          </a:p>
          <a:p>
            <a:pPr marL="0" lvl="0" indent="0" algn="l" rtl="0">
              <a:spcBef>
                <a:spcPts val="0"/>
              </a:spcBef>
              <a:spcAft>
                <a:spcPts val="0"/>
              </a:spcAft>
              <a:buNone/>
            </a:pPr>
            <a:r>
              <a:rPr lang="en-US" sz="1100" dirty="0">
                <a:latin typeface="+mj-lt"/>
              </a:rPr>
              <a:t>https://knowledge.exlibrisgroup.com/Primo/Product_Documentation/020Primo_VE/Primo_VE_(English)/100Loading_Records_from_External_Sources_into_Primo_VE/Configuring_Normalization_Rules_for_External_Resources_(Primo_VE) https://knowledge.exlibrisgroup.com/Primo/Product_Documentation/020Primo_VE/Primo_VE_(English)/120Other_Configurations/Mapping_to_the_Display%2C_Facets%2C_and_Search_Sections_in_the_Primo_VE_Record#Dublin_Core</a:t>
            </a:r>
          </a:p>
          <a:p>
            <a:pPr marL="0" lvl="0" indent="0" algn="l" rtl="0">
              <a:spcBef>
                <a:spcPts val="0"/>
              </a:spcBef>
              <a:spcAft>
                <a:spcPts val="0"/>
              </a:spcAft>
              <a:buNone/>
            </a:pPr>
            <a:endParaRPr lang="en-US" sz="1100" dirty="0">
              <a:latin typeface="+mj-lt"/>
            </a:endParaRPr>
          </a:p>
          <a:p>
            <a:pPr marL="0" lvl="0" indent="0" algn="l" rtl="0">
              <a:spcBef>
                <a:spcPts val="0"/>
              </a:spcBef>
              <a:spcAft>
                <a:spcPts val="0"/>
              </a:spcAft>
              <a:buNone/>
            </a:pPr>
            <a:r>
              <a:rPr lang="en-US" sz="1100" dirty="0">
                <a:latin typeface="+mj-lt"/>
              </a:rPr>
              <a:t>Image from: https://digitalcollections.wesleyan.edu/islandora/09001001-large-house-garden-front</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101820"/>
                </a:solidFill>
                <a:effectLst/>
                <a:highlight>
                  <a:srgbClr val="FFFFFF"/>
                </a:highlight>
                <a:latin typeface="+mj-lt"/>
              </a:rPr>
              <a:t>Bacon, Henry. Large house with garden, front</a:t>
            </a:r>
            <a:r>
              <a:rPr lang="en-US" sz="1100" b="0" i="0" dirty="0">
                <a:solidFill>
                  <a:srgbClr val="101820"/>
                </a:solidFill>
                <a:effectLst/>
                <a:highlight>
                  <a:srgbClr val="FFFFFF"/>
                </a:highlight>
                <a:latin typeface="+mj-lt"/>
              </a:rPr>
              <a:t>. 1886-1924. Henry Bacon Papers, Series VI: Personal, Subseries VI B: Sketches and watercolors of European scenes, </a:t>
            </a:r>
            <a:r>
              <a:rPr lang="en-US" sz="1800" dirty="0">
                <a:solidFill>
                  <a:schemeClr val="dk1"/>
                </a:solidFill>
                <a:highlight>
                  <a:srgbClr val="FFFFFF"/>
                </a:highlight>
                <a:latin typeface="+mj-lt"/>
                <a:ea typeface="Calibri"/>
                <a:cs typeface="Calibri"/>
                <a:sym typeface="Calibri"/>
              </a:rPr>
              <a:t>Special Collections &amp; Archives, Wesleyan University.</a:t>
            </a:r>
            <a:endParaRPr lang="en-US" sz="1800" dirty="0">
              <a:solidFill>
                <a:schemeClr val="dk1"/>
              </a:solidFill>
              <a:highlight>
                <a:srgbClr val="FFFFFF"/>
              </a:highlight>
              <a:latin typeface="+mj-lt"/>
              <a:cs typeface="Calibri"/>
              <a:sym typeface="Calibri"/>
            </a:endParaRPr>
          </a:p>
          <a:p>
            <a:endParaRPr lang="en-US" dirty="0"/>
          </a:p>
        </p:txBody>
      </p:sp>
    </p:spTree>
    <p:extLst>
      <p:ext uri="{BB962C8B-B14F-4D97-AF65-F5344CB8AC3E}">
        <p14:creationId xmlns:p14="http://schemas.microsoft.com/office/powerpoint/2010/main" val="191164932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1"/>
        <p:cNvGrpSpPr/>
        <p:nvPr/>
      </p:nvGrpSpPr>
      <p:grpSpPr>
        <a:xfrm>
          <a:off x="0" y="0"/>
          <a:ext cx="0" cy="0"/>
          <a:chOff x="0" y="0"/>
          <a:chExt cx="0" cy="0"/>
        </a:xfrm>
      </p:grpSpPr>
      <p:sp>
        <p:nvSpPr>
          <p:cNvPr id="482" name="Google Shape;482;g2ca1ee8f43d_0_8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3" name="Google Shape;483;g2ca1ee8f43d_0_8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CA" sz="1800" dirty="0">
                <a:effectLst/>
                <a:latin typeface="+mj-lt"/>
                <a:ea typeface="Yu Gothic" panose="020B0400000000000000" pitchFamily="34" charset="-128"/>
              </a:rPr>
              <a:t>https://www.w3schools.com/xml/xpath_intro.asp</a:t>
            </a:r>
          </a:p>
          <a:p>
            <a:pPr marL="0" lvl="0" indent="0" algn="l" rtl="0">
              <a:spcBef>
                <a:spcPts val="0"/>
              </a:spcBef>
              <a:spcAft>
                <a:spcPts val="0"/>
              </a:spcAft>
              <a:buNone/>
            </a:pPr>
            <a:r>
              <a:rPr lang="en-CA" sz="1800" dirty="0">
                <a:effectLst/>
                <a:latin typeface="+mj-lt"/>
                <a:ea typeface="Yu Gothic" panose="020B0400000000000000" pitchFamily="34" charset="-128"/>
              </a:rPr>
              <a:t>https://www.w3.org/TR/1999/REC-xpath-19991116/</a:t>
            </a:r>
          </a:p>
          <a:p>
            <a:pPr marL="0" lvl="0" indent="0" algn="l" rtl="0">
              <a:spcBef>
                <a:spcPts val="0"/>
              </a:spcBef>
              <a:spcAft>
                <a:spcPts val="0"/>
              </a:spcAft>
              <a:buNone/>
            </a:pPr>
            <a:endParaRPr lang="en-CA" sz="1800" dirty="0">
              <a:effectLst/>
              <a:latin typeface="+mj-lt"/>
              <a:ea typeface="Yu Gothic" panose="020B0400000000000000" pitchFamily="34" charset="-128"/>
            </a:endParaRPr>
          </a:p>
          <a:p>
            <a:pPr marL="0" lvl="0" indent="0" algn="l" rtl="0">
              <a:spcBef>
                <a:spcPts val="0"/>
              </a:spcBef>
              <a:spcAft>
                <a:spcPts val="0"/>
              </a:spcAft>
              <a:buNone/>
            </a:pPr>
            <a:r>
              <a:rPr lang="en-CA" sz="1800" dirty="0">
                <a:effectLst/>
                <a:latin typeface="+mj-lt"/>
                <a:ea typeface="Yu Gothic" panose="020B0400000000000000" pitchFamily="34" charset="-128"/>
              </a:rPr>
              <a:t>ELUNA Primo Working Group’s Discovery Import Normalization Rules Project Team made the wiki and rule repository:</a:t>
            </a:r>
          </a:p>
          <a:p>
            <a:pPr marL="0" lvl="0" indent="0" algn="l" rtl="0">
              <a:spcBef>
                <a:spcPts val="0"/>
              </a:spcBef>
              <a:spcAft>
                <a:spcPts val="0"/>
              </a:spcAft>
              <a:buNone/>
            </a:pPr>
            <a:r>
              <a:rPr lang="en-CA" sz="1800" dirty="0">
                <a:effectLst/>
                <a:latin typeface="+mj-lt"/>
                <a:ea typeface="Yu Gothic" panose="020B0400000000000000" pitchFamily="34" charset="-128"/>
              </a:rPr>
              <a:t>	https://github.com/primousers/primo-ve-norm/wiki/</a:t>
            </a:r>
          </a:p>
          <a:p>
            <a:pPr marL="0" lvl="0" indent="0" algn="l" rtl="0">
              <a:spcBef>
                <a:spcPts val="0"/>
              </a:spcBef>
              <a:spcAft>
                <a:spcPts val="0"/>
              </a:spcAft>
              <a:buNone/>
            </a:pPr>
            <a:r>
              <a:rPr lang="en-CA" sz="1800" dirty="0">
                <a:effectLst/>
                <a:latin typeface="+mj-lt"/>
                <a:ea typeface="Yu Gothic" panose="020B0400000000000000" pitchFamily="34" charset="-128"/>
              </a:rPr>
              <a:t>	https://github.com/primousers/primo-ve-norm</a:t>
            </a:r>
          </a:p>
          <a:p>
            <a:pPr marL="0" lvl="0" indent="0" algn="l" rtl="0">
              <a:spcBef>
                <a:spcPts val="0"/>
              </a:spcBef>
              <a:spcAft>
                <a:spcPts val="0"/>
              </a:spcAft>
              <a:buNone/>
            </a:pPr>
            <a:endParaRPr lang="en-CA" sz="1800" dirty="0">
              <a:effectLst/>
              <a:latin typeface="+mj-lt"/>
              <a:ea typeface="Yu Gothic" panose="020B0400000000000000" pitchFamily="34" charset="-128"/>
            </a:endParaRPr>
          </a:p>
          <a:p>
            <a:pPr marL="0" lvl="0" indent="0" algn="l" rtl="0">
              <a:spcBef>
                <a:spcPts val="0"/>
              </a:spcBef>
              <a:spcAft>
                <a:spcPts val="0"/>
              </a:spcAft>
              <a:buNone/>
            </a:pPr>
            <a:r>
              <a:rPr lang="en-US" dirty="0">
                <a:latin typeface="+mj-lt"/>
              </a:rPr>
              <a:t>https://knowledge.exlibrisgroup.com/Alma/Community_Knowledge/Generic_XML_Normalization_Rules_and_XPath_Tips</a:t>
            </a:r>
            <a:endParaRPr lang="en-CA" sz="1800" dirty="0">
              <a:effectLst/>
              <a:latin typeface="+mj-lt"/>
              <a:ea typeface="Yu Gothic" panose="020B0400000000000000" pitchFamily="34" charset="-128"/>
            </a:endParaRPr>
          </a:p>
          <a:p>
            <a:pPr marL="0" lvl="0" indent="0" algn="l" rtl="0">
              <a:spcBef>
                <a:spcPts val="0"/>
              </a:spcBef>
              <a:spcAft>
                <a:spcPts val="0"/>
              </a:spcAft>
              <a:buNone/>
            </a:pPr>
            <a:r>
              <a:rPr lang="en-US" dirty="0">
                <a:latin typeface="+mj-lt"/>
              </a:rPr>
              <a:t>https://github.com/mwan-work/PrimoVE-External-Data-Normalization/tree/main</a:t>
            </a:r>
          </a:p>
          <a:p>
            <a:pPr marL="0" lvl="0" indent="0" algn="l" rtl="0">
              <a:spcBef>
                <a:spcPts val="0"/>
              </a:spcBef>
              <a:spcAft>
                <a:spcPts val="0"/>
              </a:spcAft>
              <a:buNone/>
            </a:pPr>
            <a:endParaRPr lang="en-US" dirty="0">
              <a:latin typeface="+mj-lt"/>
            </a:endParaRPr>
          </a:p>
          <a:p>
            <a:pPr marL="0" lvl="0" indent="0" algn="l" rtl="0">
              <a:spcBef>
                <a:spcPts val="0"/>
              </a:spcBef>
              <a:spcAft>
                <a:spcPts val="0"/>
              </a:spcAft>
              <a:buNone/>
            </a:pPr>
            <a:r>
              <a:rPr lang="en-US" dirty="0">
                <a:latin typeface="+mj-lt"/>
              </a:rPr>
              <a:t>Image from: https://digitalcollections.wesleyan.edu/islandora/08007002-photographs-other-plans-east-elevation</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800" b="0" i="0" dirty="0">
                <a:solidFill>
                  <a:srgbClr val="101820"/>
                </a:solidFill>
                <a:effectLst/>
                <a:highlight>
                  <a:srgbClr val="FFFFFF"/>
                </a:highlight>
                <a:latin typeface="+mj-lt"/>
              </a:rPr>
              <a:t>Bacon, Henry. </a:t>
            </a:r>
            <a:r>
              <a:rPr lang="en-US" sz="3200" b="0" i="0" dirty="0">
                <a:solidFill>
                  <a:srgbClr val="101820"/>
                </a:solidFill>
                <a:effectLst/>
                <a:highlight>
                  <a:srgbClr val="FFFFFF"/>
                </a:highlight>
                <a:latin typeface="+mj-lt"/>
              </a:rPr>
              <a:t>Photographs of other plans, East elevation</a:t>
            </a:r>
            <a:r>
              <a:rPr lang="en-US" sz="1100" b="0" i="0" dirty="0">
                <a:solidFill>
                  <a:srgbClr val="101820"/>
                </a:solidFill>
                <a:effectLst/>
                <a:highlight>
                  <a:srgbClr val="FFFFFF"/>
                </a:highlight>
                <a:latin typeface="+mj-lt"/>
              </a:rPr>
              <a:t>. 1886-1924. </a:t>
            </a:r>
            <a:r>
              <a:rPr lang="en-US" b="0" i="0" dirty="0">
                <a:solidFill>
                  <a:srgbClr val="101820"/>
                </a:solidFill>
                <a:effectLst/>
                <a:highlight>
                  <a:srgbClr val="FFFFFF"/>
                </a:highlight>
                <a:latin typeface="+mj-lt"/>
              </a:rPr>
              <a:t>Henry Bacon Papers, Series V, Lincoln Memorial, Subseries V D, Construction, Box 8</a:t>
            </a:r>
            <a:r>
              <a:rPr lang="en-US" sz="1100" b="0" i="0" dirty="0">
                <a:solidFill>
                  <a:srgbClr val="101820"/>
                </a:solidFill>
                <a:effectLst/>
                <a:highlight>
                  <a:srgbClr val="FFFFFF"/>
                </a:highlight>
                <a:latin typeface="+mj-lt"/>
              </a:rPr>
              <a:t>, </a:t>
            </a:r>
            <a:r>
              <a:rPr lang="en-US" sz="1800" dirty="0">
                <a:solidFill>
                  <a:schemeClr val="dk1"/>
                </a:solidFill>
                <a:highlight>
                  <a:srgbClr val="FFFFFF"/>
                </a:highlight>
                <a:latin typeface="+mj-lt"/>
                <a:ea typeface="Calibri"/>
                <a:cs typeface="Calibri"/>
                <a:sym typeface="Calibri"/>
              </a:rPr>
              <a:t>Special Collections &amp; Archives, Wesleyan University.</a:t>
            </a:r>
            <a:endParaRPr lang="en-US" sz="1800" dirty="0">
              <a:solidFill>
                <a:schemeClr val="dk1"/>
              </a:solidFill>
              <a:highlight>
                <a:srgbClr val="FFFFFF"/>
              </a:highlight>
              <a:latin typeface="+mj-lt"/>
              <a:cs typeface="Calibri"/>
              <a:sym typeface="Calibri"/>
            </a:endParaRPr>
          </a:p>
          <a:p>
            <a:pPr marL="0" lvl="0" indent="0" algn="l" rtl="0">
              <a:spcBef>
                <a:spcPts val="0"/>
              </a:spcBef>
              <a:spcAft>
                <a:spcPts val="0"/>
              </a:spcAft>
              <a:buNone/>
            </a:pPr>
            <a:endParaRPr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800"/>
              </a:spcBef>
              <a:spcAft>
                <a:spcPts val="0"/>
              </a:spcAft>
              <a:buSzPts val="1100"/>
              <a:buNone/>
            </a:pPr>
            <a:r>
              <a:rPr lang="en-US" sz="1000" dirty="0">
                <a:solidFill>
                  <a:schemeClr val="dk1"/>
                </a:solidFill>
                <a:highlight>
                  <a:srgbClr val="FFFFFF"/>
                </a:highlight>
                <a:latin typeface="+mn-lt"/>
                <a:ea typeface="Calibri"/>
                <a:cs typeface="Calibri"/>
                <a:sym typeface="Calibri"/>
              </a:rPr>
              <a:t>Image from: </a:t>
            </a:r>
            <a:r>
              <a:rPr lang="en-US" sz="1000" dirty="0">
                <a:latin typeface="+mn-lt"/>
              </a:rPr>
              <a:t>http://library.nyam.org/colorourcollections/wp-content/uploads/sites/5/2018/02/WesleyanUniversity_ColorOurCollections_2018.pdf</a:t>
            </a:r>
          </a:p>
          <a:p>
            <a:pPr marL="0" lvl="0" indent="0" algn="l" rtl="0">
              <a:lnSpc>
                <a:spcPct val="115000"/>
              </a:lnSpc>
              <a:spcBef>
                <a:spcPts val="800"/>
              </a:spcBef>
              <a:spcAft>
                <a:spcPts val="0"/>
              </a:spcAft>
              <a:buSzPts val="1100"/>
              <a:buNone/>
            </a:pPr>
            <a:r>
              <a:rPr lang="en-US" sz="1000" dirty="0">
                <a:solidFill>
                  <a:schemeClr val="dk1"/>
                </a:solidFill>
                <a:highlight>
                  <a:srgbClr val="FFFFFF"/>
                </a:highlight>
                <a:latin typeface="+mn-lt"/>
                <a:ea typeface="Calibri"/>
                <a:cs typeface="Calibri"/>
                <a:sym typeface="Calibri"/>
              </a:rPr>
              <a:t>Olin Memorial Library, 1928, Vertical Files Photograph Collection, Special Collections &amp; Archives, Wesleyan University </a:t>
            </a:r>
            <a:endParaRPr lang="en-US" sz="1000" dirty="0">
              <a:solidFill>
                <a:schemeClr val="dk1"/>
              </a:solidFill>
              <a:highlight>
                <a:srgbClr val="FFFFFF"/>
              </a:highlight>
              <a:latin typeface="Calibri"/>
              <a:ea typeface="Calibri"/>
              <a:cs typeface="Calibri"/>
              <a:sym typeface="Calibri"/>
            </a:endParaRPr>
          </a:p>
          <a:p>
            <a:pPr marL="0" lvl="0" indent="0" algn="l" rtl="0">
              <a:lnSpc>
                <a:spcPct val="100000"/>
              </a:lnSpc>
              <a:spcBef>
                <a:spcPts val="1200"/>
              </a:spcBef>
              <a:spcAft>
                <a:spcPts val="0"/>
              </a:spcAft>
              <a:buSzPts val="1100"/>
              <a:buNone/>
            </a:pPr>
            <a:endParaRPr lang="en-US" dirty="0"/>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29860388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000" dirty="0">
                <a:solidFill>
                  <a:schemeClr val="dk1"/>
                </a:solidFill>
                <a:highlight>
                  <a:srgbClr val="FFFFFF"/>
                </a:highlight>
                <a:latin typeface="Calibri"/>
                <a:ea typeface="Calibri"/>
                <a:cs typeface="Calibri"/>
                <a:sym typeface="Calibri"/>
              </a:rPr>
              <a:t>Images:</a:t>
            </a:r>
          </a:p>
          <a:p>
            <a:pPr marL="0" lvl="0" indent="0" algn="l" rtl="0">
              <a:lnSpc>
                <a:spcPct val="115000"/>
              </a:lnSpc>
              <a:spcBef>
                <a:spcPts val="0"/>
              </a:spcBef>
              <a:spcAft>
                <a:spcPts val="0"/>
              </a:spcAft>
              <a:buSzPts val="1100"/>
              <a:buNone/>
            </a:pPr>
            <a:endParaRPr lang="en-US" sz="1000" dirty="0">
              <a:solidFill>
                <a:schemeClr val="dk1"/>
              </a:solidFill>
              <a:highlight>
                <a:srgbClr val="FFFFFF"/>
              </a:highlight>
              <a:latin typeface="Calibri"/>
              <a:ea typeface="Calibri"/>
              <a:cs typeface="Calibri"/>
              <a:sym typeface="Calibri"/>
            </a:endParaRPr>
          </a:p>
          <a:p>
            <a:pPr marL="0" lvl="0" indent="0" algn="l" rtl="0">
              <a:lnSpc>
                <a:spcPct val="100000"/>
              </a:lnSpc>
              <a:spcBef>
                <a:spcPts val="1200"/>
              </a:spcBef>
              <a:spcAft>
                <a:spcPts val="0"/>
              </a:spcAft>
              <a:buSzPts val="1100"/>
              <a:buNone/>
            </a:pPr>
            <a:r>
              <a:rPr lang="en-US" dirty="0"/>
              <a:t>https://digitalcollections.wesleyan.edu/object/coeducation-13</a:t>
            </a:r>
          </a:p>
          <a:p>
            <a:pPr marL="0" lvl="0" indent="0" algn="l" rtl="0">
              <a:lnSpc>
                <a:spcPct val="100000"/>
              </a:lnSpc>
              <a:spcBef>
                <a:spcPts val="1200"/>
              </a:spcBef>
              <a:spcAft>
                <a:spcPts val="0"/>
              </a:spcAft>
              <a:buSzPts val="1100"/>
              <a:buNone/>
            </a:pPr>
            <a:r>
              <a:rPr lang="en-US" dirty="0"/>
              <a:t>https://digitalcollections.wesleyan.edu/object/wilburolinatwater-8 -- pineapple plantation</a:t>
            </a:r>
          </a:p>
          <a:p>
            <a:pPr marL="0" lvl="0" indent="0" algn="l" rtl="0">
              <a:lnSpc>
                <a:spcPct val="100000"/>
              </a:lnSpc>
              <a:spcBef>
                <a:spcPts val="1200"/>
              </a:spcBef>
              <a:spcAft>
                <a:spcPts val="0"/>
              </a:spcAft>
              <a:buSzPts val="1100"/>
              <a:buNone/>
            </a:pPr>
            <a:r>
              <a:rPr lang="en-US" dirty="0"/>
              <a:t>https://digitalcollections.wesleyan.edu/object/vertical-85 -- </a:t>
            </a:r>
            <a:r>
              <a:rPr lang="en-US" dirty="0" err="1"/>
              <a:t>mlk</a:t>
            </a:r>
            <a:endParaRPr lang="en-US" dirty="0"/>
          </a:p>
          <a:p>
            <a:pPr marL="0" lvl="0" indent="0" algn="l" rtl="0">
              <a:lnSpc>
                <a:spcPct val="100000"/>
              </a:lnSpc>
              <a:spcBef>
                <a:spcPts val="1200"/>
              </a:spcBef>
              <a:spcAft>
                <a:spcPts val="0"/>
              </a:spcAft>
              <a:buSzPts val="1100"/>
              <a:buNone/>
            </a:pPr>
            <a:r>
              <a:rPr lang="en-US" dirty="0"/>
              <a:t>https://digitalcollections.wesleyan.edu/islandora/08007002-photographs-other-plans-east-elevation</a:t>
            </a:r>
          </a:p>
          <a:p>
            <a:pPr marL="0" lvl="0" indent="0" algn="l" rtl="0">
              <a:lnSpc>
                <a:spcPct val="100000"/>
              </a:lnSpc>
              <a:spcBef>
                <a:spcPts val="1200"/>
              </a:spcBef>
              <a:spcAft>
                <a:spcPts val="0"/>
              </a:spcAft>
              <a:buSzPts val="1100"/>
              <a:buNone/>
            </a:pPr>
            <a:r>
              <a:rPr lang="en-US" dirty="0"/>
              <a:t>http://library.nyam.org/colorourcollections/wp-content/uploads/sites/5/2018/02/WesleyanUniversity_ColorOurCollections_2018.pdf</a:t>
            </a:r>
          </a:p>
          <a:p>
            <a:pPr marL="0" lvl="0" indent="0" algn="l" rtl="0">
              <a:lnSpc>
                <a:spcPct val="100000"/>
              </a:lnSpc>
              <a:spcBef>
                <a:spcPts val="1200"/>
              </a:spcBef>
              <a:spcAft>
                <a:spcPts val="0"/>
              </a:spcAft>
              <a:buSzPts val="1100"/>
              <a:buNone/>
            </a:pPr>
            <a:endParaRPr lang="en-US" dirty="0"/>
          </a:p>
          <a:p>
            <a:pPr marL="0" lvl="0" indent="0" algn="l" rtl="0">
              <a:lnSpc>
                <a:spcPct val="100000"/>
              </a:lnSpc>
              <a:spcBef>
                <a:spcPts val="0"/>
              </a:spcBef>
              <a:spcAft>
                <a:spcPts val="0"/>
              </a:spcAft>
              <a:buSzPts val="1100"/>
              <a:buNone/>
            </a:pPr>
            <a:r>
              <a:rPr lang="en-US" dirty="0"/>
              <a:t>valid conditions for both DC and XML:</a:t>
            </a:r>
            <a:br>
              <a:rPr lang="en-US" dirty="0"/>
            </a:br>
            <a:endParaRPr lang="en-US" dirty="0"/>
          </a:p>
          <a:p>
            <a:pPr marL="457200" lvl="0" indent="-298450" algn="l" rtl="0">
              <a:lnSpc>
                <a:spcPct val="140000"/>
              </a:lnSpc>
              <a:spcBef>
                <a:spcPts val="300"/>
              </a:spcBef>
              <a:spcAft>
                <a:spcPts val="0"/>
              </a:spcAft>
              <a:buClr>
                <a:schemeClr val="dk1"/>
              </a:buClr>
              <a:buSzPts val="1100"/>
              <a:buFont typeface="Roboto"/>
              <a:buChar char="●"/>
            </a:pPr>
            <a:r>
              <a:rPr lang="en-US" sz="1100" b="1" dirty="0">
                <a:solidFill>
                  <a:schemeClr val="dk1"/>
                </a:solidFill>
                <a:highlight>
                  <a:srgbClr val="FFFFFF"/>
                </a:highlight>
                <a:latin typeface="Roboto"/>
                <a:ea typeface="Roboto"/>
                <a:cs typeface="Roboto"/>
                <a:sym typeface="Roboto"/>
              </a:rPr>
              <a:t>true</a:t>
            </a:r>
            <a:r>
              <a:rPr lang="en-US" sz="1100" dirty="0">
                <a:solidFill>
                  <a:schemeClr val="dk1"/>
                </a:solidFill>
                <a:highlight>
                  <a:srgbClr val="FFFFFF"/>
                </a:highlight>
                <a:latin typeface="Roboto"/>
                <a:ea typeface="Roboto"/>
                <a:cs typeface="Roboto"/>
                <a:sym typeface="Roboto"/>
              </a:rPr>
              <a:t> – Unconditionally applies the rule to all records.</a:t>
            </a:r>
          </a:p>
          <a:p>
            <a:pPr marL="457200" lvl="0" indent="-298450" algn="l" rtl="0">
              <a:lnSpc>
                <a:spcPct val="140000"/>
              </a:lnSpc>
              <a:spcBef>
                <a:spcPts val="0"/>
              </a:spcBef>
              <a:spcAft>
                <a:spcPts val="0"/>
              </a:spcAft>
              <a:buClr>
                <a:schemeClr val="dk1"/>
              </a:buClr>
              <a:buSzPts val="1100"/>
              <a:buFont typeface="Roboto"/>
              <a:buChar char="●"/>
            </a:pPr>
            <a:r>
              <a:rPr lang="en-US" sz="1100" b="1" dirty="0">
                <a:solidFill>
                  <a:schemeClr val="dk1"/>
                </a:solidFill>
                <a:highlight>
                  <a:srgbClr val="FFFFFF"/>
                </a:highlight>
                <a:latin typeface="Roboto"/>
                <a:ea typeface="Roboto"/>
                <a:cs typeface="Roboto"/>
                <a:sym typeface="Roboto"/>
              </a:rPr>
              <a:t>exist</a:t>
            </a:r>
            <a:r>
              <a:rPr lang="en-US" sz="1100" dirty="0">
                <a:solidFill>
                  <a:schemeClr val="dk1"/>
                </a:solidFill>
                <a:highlight>
                  <a:srgbClr val="FFFFFF"/>
                </a:highlight>
                <a:latin typeface="Roboto"/>
                <a:ea typeface="Roboto"/>
                <a:cs typeface="Roboto"/>
                <a:sym typeface="Roboto"/>
              </a:rPr>
              <a:t> – Applies the rule when a specific field exists.</a:t>
            </a:r>
          </a:p>
          <a:p>
            <a:pPr marL="457200" lvl="0" indent="-298450" algn="l" rtl="0">
              <a:lnSpc>
                <a:spcPct val="140000"/>
              </a:lnSpc>
              <a:spcBef>
                <a:spcPts val="0"/>
              </a:spcBef>
              <a:spcAft>
                <a:spcPts val="0"/>
              </a:spcAft>
              <a:buClr>
                <a:schemeClr val="dk1"/>
              </a:buClr>
              <a:buSzPts val="1100"/>
              <a:buFont typeface="Roboto"/>
              <a:buChar char="●"/>
            </a:pPr>
            <a:r>
              <a:rPr lang="en-US" sz="1100" b="1" dirty="0">
                <a:solidFill>
                  <a:schemeClr val="dk1"/>
                </a:solidFill>
                <a:highlight>
                  <a:srgbClr val="FFFFFF"/>
                </a:highlight>
                <a:latin typeface="Roboto"/>
                <a:ea typeface="Roboto"/>
                <a:cs typeface="Roboto"/>
                <a:sym typeface="Roboto"/>
              </a:rPr>
              <a:t>not exist</a:t>
            </a:r>
            <a:r>
              <a:rPr lang="en-US" sz="1100" dirty="0">
                <a:solidFill>
                  <a:schemeClr val="dk1"/>
                </a:solidFill>
                <a:highlight>
                  <a:srgbClr val="FFFFFF"/>
                </a:highlight>
                <a:latin typeface="Roboto"/>
                <a:ea typeface="Roboto"/>
                <a:cs typeface="Roboto"/>
                <a:sym typeface="Roboto"/>
              </a:rPr>
              <a:t> – Applies the rule when a specific field does not exist.</a:t>
            </a:r>
          </a:p>
          <a:p>
            <a:pPr marL="457200" lvl="0" indent="-298450" algn="l" rtl="0">
              <a:lnSpc>
                <a:spcPct val="140000"/>
              </a:lnSpc>
              <a:spcBef>
                <a:spcPts val="0"/>
              </a:spcBef>
              <a:spcAft>
                <a:spcPts val="0"/>
              </a:spcAft>
              <a:buClr>
                <a:schemeClr val="dk1"/>
              </a:buClr>
              <a:buSzPts val="1100"/>
              <a:buFont typeface="Roboto"/>
              <a:buChar char="●"/>
            </a:pPr>
            <a:r>
              <a:rPr lang="en-US" sz="1100" b="1" dirty="0">
                <a:solidFill>
                  <a:schemeClr val="dk1"/>
                </a:solidFill>
                <a:highlight>
                  <a:srgbClr val="FFFFFF"/>
                </a:highlight>
                <a:latin typeface="Roboto"/>
                <a:ea typeface="Roboto"/>
                <a:cs typeface="Roboto"/>
                <a:sym typeface="Roboto"/>
              </a:rPr>
              <a:t>equals</a:t>
            </a:r>
            <a:r>
              <a:rPr lang="en-US" sz="1100" dirty="0">
                <a:solidFill>
                  <a:schemeClr val="dk1"/>
                </a:solidFill>
                <a:highlight>
                  <a:srgbClr val="FFFFFF"/>
                </a:highlight>
                <a:latin typeface="Roboto"/>
                <a:ea typeface="Roboto"/>
                <a:cs typeface="Roboto"/>
                <a:sym typeface="Roboto"/>
              </a:rPr>
              <a:t> – Applies the rule when the entire contents of the specified field match.</a:t>
            </a:r>
          </a:p>
          <a:p>
            <a:pPr marL="457200" lvl="0" indent="-298450" algn="l" rtl="0">
              <a:lnSpc>
                <a:spcPct val="140000"/>
              </a:lnSpc>
              <a:spcBef>
                <a:spcPts val="0"/>
              </a:spcBef>
              <a:spcAft>
                <a:spcPts val="0"/>
              </a:spcAft>
              <a:buClr>
                <a:schemeClr val="dk1"/>
              </a:buClr>
              <a:buSzPts val="1100"/>
              <a:buFont typeface="Roboto"/>
              <a:buChar char="●"/>
            </a:pPr>
            <a:r>
              <a:rPr lang="en-US" sz="1100" b="1" dirty="0">
                <a:solidFill>
                  <a:schemeClr val="dk1"/>
                </a:solidFill>
                <a:highlight>
                  <a:srgbClr val="FFFFFF"/>
                </a:highlight>
                <a:latin typeface="Roboto"/>
                <a:ea typeface="Roboto"/>
                <a:cs typeface="Roboto"/>
                <a:sym typeface="Roboto"/>
              </a:rPr>
              <a:t>not equals</a:t>
            </a:r>
            <a:r>
              <a:rPr lang="en-US" sz="1100" dirty="0">
                <a:solidFill>
                  <a:schemeClr val="dk1"/>
                </a:solidFill>
                <a:highlight>
                  <a:srgbClr val="FFFFFF"/>
                </a:highlight>
                <a:latin typeface="Roboto"/>
                <a:ea typeface="Roboto"/>
                <a:cs typeface="Roboto"/>
                <a:sym typeface="Roboto"/>
              </a:rPr>
              <a:t> – Applies the rule when the entire contents of the specified field does not match.</a:t>
            </a:r>
          </a:p>
          <a:p>
            <a:pPr marL="0" lvl="0" indent="0" algn="l" rtl="0">
              <a:lnSpc>
                <a:spcPct val="140000"/>
              </a:lnSpc>
              <a:spcBef>
                <a:spcPts val="1400"/>
              </a:spcBef>
              <a:spcAft>
                <a:spcPts val="0"/>
              </a:spcAft>
              <a:buNone/>
            </a:pPr>
            <a:r>
              <a:rPr lang="en-US" sz="1100" dirty="0">
                <a:solidFill>
                  <a:schemeClr val="dk1"/>
                </a:solidFill>
                <a:highlight>
                  <a:srgbClr val="FFFFFF"/>
                </a:highlight>
                <a:latin typeface="Roboto"/>
                <a:ea typeface="Roboto"/>
                <a:cs typeface="Roboto"/>
                <a:sym typeface="Roboto"/>
              </a:rPr>
              <a:t>DC Actions:</a:t>
            </a:r>
          </a:p>
          <a:p>
            <a:pPr marL="457200" lvl="0" indent="-298450" algn="l" rtl="0">
              <a:lnSpc>
                <a:spcPct val="140000"/>
              </a:lnSpc>
              <a:spcBef>
                <a:spcPts val="1400"/>
              </a:spcBef>
              <a:spcAft>
                <a:spcPts val="0"/>
              </a:spcAft>
              <a:buClr>
                <a:schemeClr val="dk1"/>
              </a:buClr>
              <a:buSzPts val="1100"/>
              <a:buFont typeface="Roboto"/>
              <a:buChar char="●"/>
            </a:pPr>
            <a:r>
              <a:rPr lang="en-US" sz="1100" b="1" dirty="0">
                <a:solidFill>
                  <a:schemeClr val="dk1"/>
                </a:solidFill>
                <a:highlight>
                  <a:srgbClr val="FFFFFF"/>
                </a:highlight>
                <a:latin typeface="Roboto"/>
                <a:ea typeface="Roboto"/>
                <a:cs typeface="Roboto"/>
                <a:sym typeface="Roboto"/>
              </a:rPr>
              <a:t>copy</a:t>
            </a:r>
            <a:r>
              <a:rPr lang="en-US" sz="1100" dirty="0">
                <a:solidFill>
                  <a:schemeClr val="dk1"/>
                </a:solidFill>
                <a:highlight>
                  <a:srgbClr val="FFFFFF"/>
                </a:highlight>
                <a:latin typeface="Roboto"/>
                <a:ea typeface="Roboto"/>
                <a:cs typeface="Roboto"/>
                <a:sym typeface="Roboto"/>
              </a:rPr>
              <a:t> – Copies the value from one field to another field.</a:t>
            </a:r>
          </a:p>
          <a:p>
            <a:pPr marL="457200" lvl="0" indent="-298450" algn="l" rtl="0">
              <a:lnSpc>
                <a:spcPct val="140000"/>
              </a:lnSpc>
              <a:spcBef>
                <a:spcPts val="0"/>
              </a:spcBef>
              <a:spcAft>
                <a:spcPts val="0"/>
              </a:spcAft>
              <a:buClr>
                <a:schemeClr val="dk1"/>
              </a:buClr>
              <a:buSzPts val="1100"/>
              <a:buFont typeface="Roboto"/>
              <a:buChar char="●"/>
            </a:pPr>
            <a:r>
              <a:rPr lang="en-US" sz="1100" b="1" dirty="0">
                <a:solidFill>
                  <a:schemeClr val="dk1"/>
                </a:solidFill>
                <a:highlight>
                  <a:srgbClr val="FFFFFF"/>
                </a:highlight>
                <a:latin typeface="Roboto"/>
                <a:ea typeface="Roboto"/>
                <a:cs typeface="Roboto"/>
                <a:sym typeface="Roboto"/>
              </a:rPr>
              <a:t>move</a:t>
            </a:r>
            <a:r>
              <a:rPr lang="en-US" sz="1100" dirty="0">
                <a:solidFill>
                  <a:schemeClr val="dk1"/>
                </a:solidFill>
                <a:highlight>
                  <a:srgbClr val="FFFFFF"/>
                </a:highlight>
                <a:latin typeface="Roboto"/>
                <a:ea typeface="Roboto"/>
                <a:cs typeface="Roboto"/>
                <a:sym typeface="Roboto"/>
              </a:rPr>
              <a:t> – Moves the value from one field to another field.</a:t>
            </a:r>
          </a:p>
          <a:p>
            <a:pPr marL="457200" lvl="0" indent="-298450" algn="l" rtl="0">
              <a:lnSpc>
                <a:spcPct val="140000"/>
              </a:lnSpc>
              <a:spcBef>
                <a:spcPts val="0"/>
              </a:spcBef>
              <a:spcAft>
                <a:spcPts val="0"/>
              </a:spcAft>
              <a:buClr>
                <a:schemeClr val="dk1"/>
              </a:buClr>
              <a:buSzPts val="1100"/>
              <a:buFont typeface="Roboto"/>
              <a:buChar char="●"/>
            </a:pPr>
            <a:r>
              <a:rPr lang="en-US" sz="1100" b="1" dirty="0">
                <a:solidFill>
                  <a:schemeClr val="dk1"/>
                </a:solidFill>
                <a:highlight>
                  <a:srgbClr val="FFFFFF"/>
                </a:highlight>
                <a:latin typeface="Roboto"/>
                <a:ea typeface="Roboto"/>
                <a:cs typeface="Roboto"/>
                <a:sym typeface="Roboto"/>
              </a:rPr>
              <a:t>remove</a:t>
            </a:r>
            <a:r>
              <a:rPr lang="en-US" sz="1100" dirty="0">
                <a:solidFill>
                  <a:schemeClr val="dk1"/>
                </a:solidFill>
                <a:highlight>
                  <a:srgbClr val="FFFFFF"/>
                </a:highlight>
                <a:latin typeface="Roboto"/>
                <a:ea typeface="Roboto"/>
                <a:cs typeface="Roboto"/>
                <a:sym typeface="Roboto"/>
              </a:rPr>
              <a:t> – Removes the value from a field.</a:t>
            </a:r>
          </a:p>
          <a:p>
            <a:pPr marL="457200" lvl="0" indent="-298450" algn="l" rtl="0">
              <a:lnSpc>
                <a:spcPct val="140000"/>
              </a:lnSpc>
              <a:spcBef>
                <a:spcPts val="0"/>
              </a:spcBef>
              <a:spcAft>
                <a:spcPts val="0"/>
              </a:spcAft>
              <a:buClr>
                <a:schemeClr val="dk1"/>
              </a:buClr>
              <a:buSzPts val="1100"/>
              <a:buFont typeface="Roboto"/>
              <a:buChar char="●"/>
            </a:pPr>
            <a:r>
              <a:rPr lang="en-US" sz="1100" b="1" dirty="0">
                <a:solidFill>
                  <a:schemeClr val="dk1"/>
                </a:solidFill>
                <a:highlight>
                  <a:srgbClr val="FFFFFF"/>
                </a:highlight>
                <a:latin typeface="Roboto"/>
                <a:ea typeface="Roboto"/>
                <a:cs typeface="Roboto"/>
                <a:sym typeface="Roboto"/>
              </a:rPr>
              <a:t>set</a:t>
            </a:r>
            <a:r>
              <a:rPr lang="en-US" sz="1100" dirty="0">
                <a:solidFill>
                  <a:schemeClr val="dk1"/>
                </a:solidFill>
                <a:highlight>
                  <a:srgbClr val="FFFFFF"/>
                </a:highlight>
                <a:latin typeface="Roboto"/>
                <a:ea typeface="Roboto"/>
                <a:cs typeface="Roboto"/>
                <a:sym typeface="Roboto"/>
              </a:rPr>
              <a:t> – Sets the value of a field directly.</a:t>
            </a:r>
          </a:p>
          <a:p>
            <a:pPr marL="0" lvl="0" indent="0" algn="l" rtl="0">
              <a:lnSpc>
                <a:spcPct val="140000"/>
              </a:lnSpc>
              <a:spcBef>
                <a:spcPts val="1400"/>
              </a:spcBef>
              <a:spcAft>
                <a:spcPts val="0"/>
              </a:spcAft>
              <a:buNone/>
            </a:pPr>
            <a:r>
              <a:rPr lang="en-US" sz="1100" dirty="0">
                <a:solidFill>
                  <a:schemeClr val="dk1"/>
                </a:solidFill>
                <a:highlight>
                  <a:srgbClr val="FFFFFF"/>
                </a:highlight>
                <a:latin typeface="Roboto"/>
                <a:ea typeface="Roboto"/>
                <a:cs typeface="Roboto"/>
                <a:sym typeface="Roboto"/>
              </a:rPr>
              <a:t>XML Actions: </a:t>
            </a:r>
          </a:p>
          <a:p>
            <a:pPr marL="457200" lvl="0" indent="-298450" algn="l" rtl="0">
              <a:lnSpc>
                <a:spcPct val="140000"/>
              </a:lnSpc>
              <a:spcBef>
                <a:spcPts val="1400"/>
              </a:spcBef>
              <a:spcAft>
                <a:spcPts val="0"/>
              </a:spcAft>
              <a:buClr>
                <a:schemeClr val="dk1"/>
              </a:buClr>
              <a:buSzPts val="1100"/>
              <a:buFont typeface="Roboto"/>
              <a:buChar char="●"/>
            </a:pPr>
            <a:r>
              <a:rPr lang="en-US" sz="1100" b="1" dirty="0">
                <a:solidFill>
                  <a:schemeClr val="dk1"/>
                </a:solidFill>
                <a:highlight>
                  <a:schemeClr val="lt1"/>
                </a:highlight>
                <a:latin typeface="Roboto"/>
                <a:ea typeface="Roboto"/>
                <a:cs typeface="Roboto"/>
                <a:sym typeface="Roboto"/>
              </a:rPr>
              <a:t>copy</a:t>
            </a:r>
            <a:r>
              <a:rPr lang="en-US" sz="1100" dirty="0">
                <a:solidFill>
                  <a:schemeClr val="dk1"/>
                </a:solidFill>
                <a:highlight>
                  <a:schemeClr val="lt1"/>
                </a:highlight>
                <a:latin typeface="Roboto"/>
                <a:ea typeface="Roboto"/>
                <a:cs typeface="Roboto"/>
                <a:sym typeface="Roboto"/>
              </a:rPr>
              <a:t> – Copies the value from one field to another field.</a:t>
            </a:r>
          </a:p>
          <a:p>
            <a:pPr marL="457200" lvl="0" indent="-298450" algn="l" rtl="0">
              <a:lnSpc>
                <a:spcPct val="140000"/>
              </a:lnSpc>
              <a:spcBef>
                <a:spcPts val="0"/>
              </a:spcBef>
              <a:spcAft>
                <a:spcPts val="0"/>
              </a:spcAft>
              <a:buClr>
                <a:schemeClr val="dk1"/>
              </a:buClr>
              <a:buSzPts val="1100"/>
              <a:buFont typeface="Roboto"/>
              <a:buChar char="●"/>
            </a:pPr>
            <a:r>
              <a:rPr lang="en-US" sz="1100" b="1" dirty="0">
                <a:solidFill>
                  <a:schemeClr val="dk1"/>
                </a:solidFill>
                <a:highlight>
                  <a:schemeClr val="lt1"/>
                </a:highlight>
                <a:latin typeface="Roboto"/>
                <a:ea typeface="Roboto"/>
                <a:cs typeface="Roboto"/>
                <a:sym typeface="Roboto"/>
              </a:rPr>
              <a:t>copy all - </a:t>
            </a:r>
            <a:r>
              <a:rPr lang="en-US" sz="1100" dirty="0">
                <a:solidFill>
                  <a:schemeClr val="dk1"/>
                </a:solidFill>
                <a:highlight>
                  <a:srgbClr val="E4E4E4"/>
                </a:highlight>
                <a:latin typeface="Lato"/>
                <a:ea typeface="Lato"/>
                <a:cs typeface="Lato"/>
                <a:sym typeface="Lato"/>
              </a:rPr>
              <a:t> import more than one instance of a field (such as creator or ISSN) based on a specific separator. To utilize this action, you must create a normalization rule for each instance of the field that you want to support.</a:t>
            </a:r>
            <a:endParaRPr lang="en-US" sz="1100" dirty="0">
              <a:solidFill>
                <a:schemeClr val="dk1"/>
              </a:solidFill>
              <a:highlight>
                <a:schemeClr val="lt1"/>
              </a:highlight>
              <a:latin typeface="Roboto"/>
              <a:ea typeface="Roboto"/>
              <a:cs typeface="Roboto"/>
              <a:sym typeface="Roboto"/>
            </a:endParaRPr>
          </a:p>
          <a:p>
            <a:pPr marL="457200" lvl="0" indent="-298450" algn="l" rtl="0">
              <a:lnSpc>
                <a:spcPct val="140000"/>
              </a:lnSpc>
              <a:spcBef>
                <a:spcPts val="0"/>
              </a:spcBef>
              <a:spcAft>
                <a:spcPts val="0"/>
              </a:spcAft>
              <a:buClr>
                <a:schemeClr val="dk1"/>
              </a:buClr>
              <a:buSzPts val="1100"/>
              <a:buFont typeface="Roboto"/>
              <a:buChar char="●"/>
            </a:pPr>
            <a:r>
              <a:rPr lang="en-US" sz="1100" b="1" dirty="0">
                <a:solidFill>
                  <a:schemeClr val="dk1"/>
                </a:solidFill>
                <a:highlight>
                  <a:schemeClr val="lt1"/>
                </a:highlight>
                <a:latin typeface="Roboto"/>
                <a:ea typeface="Roboto"/>
                <a:cs typeface="Roboto"/>
                <a:sym typeface="Roboto"/>
              </a:rPr>
              <a:t>set</a:t>
            </a:r>
            <a:r>
              <a:rPr lang="en-US" sz="1100" dirty="0">
                <a:solidFill>
                  <a:schemeClr val="dk1"/>
                </a:solidFill>
                <a:highlight>
                  <a:schemeClr val="lt1"/>
                </a:highlight>
                <a:latin typeface="Roboto"/>
                <a:ea typeface="Roboto"/>
                <a:cs typeface="Roboto"/>
                <a:sym typeface="Roboto"/>
              </a:rPr>
              <a:t> – Sets the value of a field directly.</a:t>
            </a:r>
          </a:p>
          <a:p>
            <a:pPr marL="0" lvl="0" indent="0" algn="l" rtl="0">
              <a:lnSpc>
                <a:spcPct val="140000"/>
              </a:lnSpc>
              <a:spcBef>
                <a:spcPts val="1400"/>
              </a:spcBef>
              <a:spcAft>
                <a:spcPts val="0"/>
              </a:spcAft>
              <a:buNone/>
            </a:pPr>
            <a:r>
              <a:rPr lang="en-US" sz="1100" dirty="0">
                <a:solidFill>
                  <a:schemeClr val="dk1"/>
                </a:solidFill>
                <a:highlight>
                  <a:schemeClr val="lt1"/>
                </a:highlight>
                <a:latin typeface="Roboto"/>
                <a:ea typeface="Roboto"/>
                <a:cs typeface="Roboto"/>
                <a:sym typeface="Roboto"/>
              </a:rPr>
              <a:t>Transformations (XML and DC):</a:t>
            </a:r>
          </a:p>
          <a:p>
            <a:pPr marL="457200" lvl="0" indent="-295275" algn="l" rtl="0">
              <a:lnSpc>
                <a:spcPct val="140000"/>
              </a:lnSpc>
              <a:spcBef>
                <a:spcPts val="1400"/>
              </a:spcBef>
              <a:spcAft>
                <a:spcPts val="0"/>
              </a:spcAft>
              <a:buClr>
                <a:schemeClr val="dk1"/>
              </a:buClr>
              <a:buSzPts val="1050"/>
              <a:buFont typeface="Roboto"/>
              <a:buChar char="●"/>
            </a:pPr>
            <a:r>
              <a:rPr lang="en-US" sz="1100" b="1" dirty="0">
                <a:solidFill>
                  <a:schemeClr val="dk1"/>
                </a:solidFill>
                <a:highlight>
                  <a:srgbClr val="FFFFFF"/>
                </a:highlight>
                <a:latin typeface="Lato"/>
                <a:ea typeface="Lato"/>
                <a:cs typeface="Lato"/>
                <a:sym typeface="Lato"/>
              </a:rPr>
              <a:t>remove substring using regex</a:t>
            </a:r>
          </a:p>
          <a:p>
            <a:pPr marL="457200" lvl="0" indent="-295275" algn="l" rtl="0">
              <a:lnSpc>
                <a:spcPct val="140000"/>
              </a:lnSpc>
              <a:spcBef>
                <a:spcPts val="0"/>
              </a:spcBef>
              <a:spcAft>
                <a:spcPts val="0"/>
              </a:spcAft>
              <a:buClr>
                <a:schemeClr val="dk1"/>
              </a:buClr>
              <a:buSzPts val="1050"/>
              <a:buFont typeface="Lato"/>
              <a:buChar char="●"/>
            </a:pPr>
            <a:r>
              <a:rPr lang="en-US" sz="1100" b="1" dirty="0">
                <a:solidFill>
                  <a:schemeClr val="dk1"/>
                </a:solidFill>
                <a:highlight>
                  <a:srgbClr val="E4E4E4"/>
                </a:highlight>
                <a:latin typeface="Lato"/>
                <a:ea typeface="Lato"/>
                <a:cs typeface="Lato"/>
                <a:sym typeface="Lato"/>
              </a:rPr>
              <a:t>concatenate with delimiter</a:t>
            </a:r>
          </a:p>
          <a:p>
            <a:pPr marL="457200" lvl="0" indent="-295275" algn="l" rtl="0">
              <a:lnSpc>
                <a:spcPct val="140000"/>
              </a:lnSpc>
              <a:spcBef>
                <a:spcPts val="0"/>
              </a:spcBef>
              <a:spcAft>
                <a:spcPts val="0"/>
              </a:spcAft>
              <a:buClr>
                <a:schemeClr val="dk1"/>
              </a:buClr>
              <a:buSzPts val="1050"/>
              <a:buFont typeface="Lato"/>
              <a:buChar char="●"/>
            </a:pPr>
            <a:r>
              <a:rPr lang="en-US" sz="1100" b="1" dirty="0">
                <a:solidFill>
                  <a:schemeClr val="dk1"/>
                </a:solidFill>
                <a:highlight>
                  <a:srgbClr val="FFFFFF"/>
                </a:highlight>
                <a:latin typeface="Lato"/>
                <a:ea typeface="Lato"/>
                <a:cs typeface="Lato"/>
                <a:sym typeface="Lato"/>
              </a:rPr>
              <a:t>add prefix</a:t>
            </a:r>
          </a:p>
          <a:p>
            <a:pPr marL="457200" lvl="0" indent="-295275" algn="l" rtl="0">
              <a:lnSpc>
                <a:spcPct val="140000"/>
              </a:lnSpc>
              <a:spcBef>
                <a:spcPts val="0"/>
              </a:spcBef>
              <a:spcAft>
                <a:spcPts val="0"/>
              </a:spcAft>
              <a:buClr>
                <a:schemeClr val="dk1"/>
              </a:buClr>
              <a:buSzPts val="1050"/>
              <a:buFont typeface="Lato"/>
              <a:buChar char="●"/>
            </a:pPr>
            <a:r>
              <a:rPr lang="en-US" sz="1100" b="1" dirty="0">
                <a:solidFill>
                  <a:schemeClr val="dk1"/>
                </a:solidFill>
                <a:highlight>
                  <a:srgbClr val="E4E4E4"/>
                </a:highlight>
                <a:latin typeface="Lato"/>
                <a:ea typeface="Lato"/>
                <a:cs typeface="Lato"/>
                <a:sym typeface="Lato"/>
              </a:rPr>
              <a:t>add suffix </a:t>
            </a:r>
          </a:p>
          <a:p>
            <a:pPr marL="457200" lvl="0" indent="-295275" algn="l" rtl="0">
              <a:lnSpc>
                <a:spcPct val="140000"/>
              </a:lnSpc>
              <a:spcBef>
                <a:spcPts val="0"/>
              </a:spcBef>
              <a:spcAft>
                <a:spcPts val="0"/>
              </a:spcAft>
              <a:buClr>
                <a:schemeClr val="dk1"/>
              </a:buClr>
              <a:buSzPts val="1050"/>
              <a:buFont typeface="Lato"/>
              <a:buChar char="●"/>
            </a:pPr>
            <a:r>
              <a:rPr lang="en-US" sz="1100" b="1" dirty="0">
                <a:solidFill>
                  <a:schemeClr val="dk1"/>
                </a:solidFill>
                <a:highlight>
                  <a:srgbClr val="FFFFFF"/>
                </a:highlight>
                <a:latin typeface="Lato"/>
                <a:ea typeface="Lato"/>
                <a:cs typeface="Lato"/>
                <a:sym typeface="Lato"/>
              </a:rPr>
              <a:t>replace string by string </a:t>
            </a:r>
          </a:p>
          <a:p>
            <a:pPr marL="457200" lvl="0" indent="-295275" algn="l" rtl="0">
              <a:lnSpc>
                <a:spcPct val="140000"/>
              </a:lnSpc>
              <a:spcBef>
                <a:spcPts val="0"/>
              </a:spcBef>
              <a:spcAft>
                <a:spcPts val="0"/>
              </a:spcAft>
              <a:buClr>
                <a:schemeClr val="dk1"/>
              </a:buClr>
              <a:buSzPts val="1050"/>
              <a:buFont typeface="Lato"/>
              <a:buChar char="●"/>
            </a:pPr>
            <a:r>
              <a:rPr lang="en-US" sz="1100" b="1" dirty="0">
                <a:solidFill>
                  <a:schemeClr val="dk1"/>
                </a:solidFill>
                <a:highlight>
                  <a:srgbClr val="E4E4E4"/>
                </a:highlight>
                <a:latin typeface="Lato"/>
                <a:ea typeface="Lato"/>
                <a:cs typeface="Lato"/>
                <a:sym typeface="Lato"/>
              </a:rPr>
              <a:t>return list using regex</a:t>
            </a:r>
          </a:p>
          <a:p>
            <a:pPr marL="457200" lvl="0" indent="-295275" algn="l" rtl="0">
              <a:lnSpc>
                <a:spcPct val="140000"/>
              </a:lnSpc>
              <a:spcBef>
                <a:spcPts val="0"/>
              </a:spcBef>
              <a:spcAft>
                <a:spcPts val="0"/>
              </a:spcAft>
              <a:buClr>
                <a:schemeClr val="dk1"/>
              </a:buClr>
              <a:buSzPts val="1050"/>
              <a:buFont typeface="Lato"/>
              <a:buChar char="●"/>
            </a:pPr>
            <a:r>
              <a:rPr lang="en-US" sz="1100" b="1" dirty="0">
                <a:solidFill>
                  <a:schemeClr val="dk1"/>
                </a:solidFill>
                <a:highlight>
                  <a:srgbClr val="FFFFFF"/>
                </a:highlight>
                <a:latin typeface="Lato"/>
                <a:ea typeface="Lato"/>
                <a:cs typeface="Lato"/>
                <a:sym typeface="Lato"/>
              </a:rPr>
              <a:t>remove string</a:t>
            </a:r>
          </a:p>
          <a:p>
            <a:pPr marL="457200" lvl="0" indent="-295275" algn="l" rtl="0">
              <a:lnSpc>
                <a:spcPct val="140000"/>
              </a:lnSpc>
              <a:spcBef>
                <a:spcPts val="0"/>
              </a:spcBef>
              <a:spcAft>
                <a:spcPts val="0"/>
              </a:spcAft>
              <a:buClr>
                <a:schemeClr val="dk1"/>
              </a:buClr>
              <a:buSzPts val="1050"/>
              <a:buFont typeface="Lato"/>
              <a:buChar char="●"/>
            </a:pPr>
            <a:r>
              <a:rPr lang="en-US" sz="1100" b="1" dirty="0">
                <a:solidFill>
                  <a:schemeClr val="dk1"/>
                </a:solidFill>
                <a:highlight>
                  <a:srgbClr val="E4E4E4"/>
                </a:highlight>
                <a:latin typeface="Lato"/>
                <a:ea typeface="Lato"/>
                <a:cs typeface="Lato"/>
                <a:sym typeface="Lato"/>
              </a:rPr>
              <a:t>remove leading and trailing spaces</a:t>
            </a:r>
          </a:p>
          <a:p>
            <a:pPr marL="457200" lvl="0" indent="-295275" algn="l" rtl="0">
              <a:lnSpc>
                <a:spcPct val="140000"/>
              </a:lnSpc>
              <a:spcBef>
                <a:spcPts val="0"/>
              </a:spcBef>
              <a:spcAft>
                <a:spcPts val="0"/>
              </a:spcAft>
              <a:buClr>
                <a:schemeClr val="dk1"/>
              </a:buClr>
              <a:buSzPts val="1050"/>
              <a:buFont typeface="Lato"/>
              <a:buChar char="●"/>
            </a:pPr>
            <a:r>
              <a:rPr lang="en-US" sz="1100" b="1" dirty="0">
                <a:solidFill>
                  <a:schemeClr val="dk1"/>
                </a:solidFill>
                <a:highlight>
                  <a:srgbClr val="FFFFFF"/>
                </a:highlight>
                <a:latin typeface="Lato"/>
                <a:ea typeface="Lato"/>
                <a:cs typeface="Lato"/>
                <a:sym typeface="Lato"/>
              </a:rPr>
              <a:t>replace spaces</a:t>
            </a:r>
          </a:p>
          <a:p>
            <a:pPr marL="457200" lvl="0" indent="-295275" algn="l" rtl="0">
              <a:lnSpc>
                <a:spcPct val="140000"/>
              </a:lnSpc>
              <a:spcBef>
                <a:spcPts val="0"/>
              </a:spcBef>
              <a:spcAft>
                <a:spcPts val="0"/>
              </a:spcAft>
              <a:buClr>
                <a:schemeClr val="dk1"/>
              </a:buClr>
              <a:buSzPts val="1050"/>
              <a:buFont typeface="Lato"/>
              <a:buChar char="●"/>
            </a:pPr>
            <a:r>
              <a:rPr lang="en-US" sz="1100" b="1" dirty="0">
                <a:solidFill>
                  <a:schemeClr val="dk1"/>
                </a:solidFill>
                <a:highlight>
                  <a:srgbClr val="E4E4E4"/>
                </a:highlight>
                <a:latin typeface="Lato"/>
                <a:ea typeface="Lato"/>
                <a:cs typeface="Lato"/>
                <a:sym typeface="Lato"/>
              </a:rPr>
              <a:t>lower case</a:t>
            </a:r>
            <a:endParaRPr lang="en-US" sz="1100" dirty="0">
              <a:solidFill>
                <a:srgbClr val="595959"/>
              </a:solidFill>
            </a:endParaRPr>
          </a:p>
        </p:txBody>
      </p:sp>
    </p:spTree>
    <p:extLst>
      <p:ext uri="{BB962C8B-B14F-4D97-AF65-F5344CB8AC3E}">
        <p14:creationId xmlns:p14="http://schemas.microsoft.com/office/powerpoint/2010/main" val="18958627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p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13" name="Google Shape;113;p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en-US" dirty="0"/>
              <a:t>Here is what we’ll be covering today</a:t>
            </a:r>
            <a:endParaRPr dirty="0"/>
          </a:p>
        </p:txBody>
      </p:sp>
    </p:spTree>
    <p:extLst>
      <p:ext uri="{BB962C8B-B14F-4D97-AF65-F5344CB8AC3E}">
        <p14:creationId xmlns:p14="http://schemas.microsoft.com/office/powerpoint/2010/main" val="42449596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
        <p:cNvGrpSpPr/>
        <p:nvPr/>
      </p:nvGrpSpPr>
      <p:grpSpPr>
        <a:xfrm>
          <a:off x="0" y="0"/>
          <a:ext cx="0" cy="0"/>
          <a:chOff x="0" y="0"/>
          <a:chExt cx="0" cy="0"/>
        </a:xfrm>
      </p:grpSpPr>
      <p:sp>
        <p:nvSpPr>
          <p:cNvPr id="104" name="Google Shape;104;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05" name="Google Shape;105;p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ea typeface="Calibri"/>
                <a:cs typeface="Calibri"/>
                <a:sym typeface="Calibri"/>
              </a:rPr>
              <a:t>Image from: https://digitalcollections.wesleyan.edu/object/upc-650</a:t>
            </a:r>
          </a:p>
          <a:p>
            <a:pPr marL="0" lvl="0" indent="0" algn="l" rtl="0">
              <a:lnSpc>
                <a:spcPct val="115000"/>
              </a:lnSpc>
              <a:spcBef>
                <a:spcPts val="0"/>
              </a:spcBef>
              <a:spcAft>
                <a:spcPts val="0"/>
              </a:spcAft>
              <a:buSzPts val="1100"/>
              <a:buNone/>
            </a:pPr>
            <a:r>
              <a:rPr lang="en-US" sz="1100" dirty="0">
                <a:solidFill>
                  <a:schemeClr val="dk1"/>
                </a:solidFill>
                <a:highlight>
                  <a:srgbClr val="FFFFFF"/>
                </a:highlight>
                <a:latin typeface="+mn-lt"/>
                <a:cs typeface="Calibri"/>
                <a:sym typeface="Calibri"/>
              </a:rPr>
              <a:t>Scenic [College Row], 1959, University Photographer’s Collection,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dirty="0">
              <a:solidFill>
                <a:schemeClr val="dk1"/>
              </a:solidFill>
              <a:highlight>
                <a:srgbClr val="FFFFFF"/>
              </a:highlight>
              <a:latin typeface="+mn-lt"/>
              <a:cs typeface="Calibri"/>
              <a:sym typeface="Calibri"/>
            </a:endParaRPr>
          </a:p>
          <a:p>
            <a:pPr marL="0" lvl="0" indent="0" algn="l" rtl="0">
              <a:lnSpc>
                <a:spcPct val="100000"/>
              </a:lnSpc>
              <a:spcBef>
                <a:spcPts val="1200"/>
              </a:spcBef>
              <a:spcAft>
                <a:spcPts val="0"/>
              </a:spcAft>
              <a:buSzPts val="1100"/>
              <a:buNone/>
            </a:pPr>
            <a:endParaRPr dirty="0"/>
          </a:p>
        </p:txBody>
      </p:sp>
    </p:spTree>
    <p:extLst>
      <p:ext uri="{BB962C8B-B14F-4D97-AF65-F5344CB8AC3E}">
        <p14:creationId xmlns:p14="http://schemas.microsoft.com/office/powerpoint/2010/main" val="8117565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
        <p:cNvGrpSpPr/>
        <p:nvPr/>
      </p:nvGrpSpPr>
      <p:grpSpPr>
        <a:xfrm>
          <a:off x="0" y="0"/>
          <a:ext cx="0" cy="0"/>
          <a:chOff x="0" y="0"/>
          <a:chExt cx="0" cy="0"/>
        </a:xfrm>
      </p:grpSpPr>
      <p:sp>
        <p:nvSpPr>
          <p:cNvPr id="166" name="Google Shape;166;g2ca1ee8f43d_0_8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7" name="Google Shape;167;g2ca1ee8f43d_0_8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Here is how you get into the Normalization Rule editor to start creating norm rules.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Alma &gt; Config &gt; Discovery &gt; Loading External Data Sources &gt; Normalization Rules for External Data Sources &gt; New &gt; Normalization (Discovery) </a:t>
            </a:r>
          </a:p>
          <a:p>
            <a:pPr marL="0" lvl="0" indent="0" algn="l" rtl="0">
              <a:spcBef>
                <a:spcPts val="0"/>
              </a:spcBef>
              <a:spcAft>
                <a:spcPts val="0"/>
              </a:spcAft>
              <a:buNone/>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While we’re in here, I’ll point out the Community section where you can see rules other institutions have shared.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There are a couple of choices you’ll need to make while setting up the rule. </a:t>
            </a:r>
          </a:p>
          <a:p>
            <a:pPr marL="0" lvl="0" indent="0" algn="l" rtl="0">
              <a:spcBef>
                <a:spcPts val="0"/>
              </a:spcBef>
              <a:spcAft>
                <a:spcPts val="0"/>
              </a:spcAft>
              <a:buNone/>
            </a:pPr>
            <a:r>
              <a:rPr lang="en-US" dirty="0"/>
              <a:t>I’ll talk in a moment about whether to choose DC or XML rule type</a:t>
            </a: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endParaRPr lang="en-US" dirty="0"/>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dirty="0"/>
              <a:t>Access Level: you can keep it private while you are writing and testing the rule, but you must choose Shared if you want to use this in a Normalization Process and Discovery Import Profile</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 Private rule is only available to your specific user. Choosing Shared on the rule does not add it to the Community, it just makes it Shared your institution. </a:t>
            </a:r>
          </a:p>
        </p:txBody>
      </p:sp>
    </p:spTree>
    <p:extLst>
      <p:ext uri="{BB962C8B-B14F-4D97-AF65-F5344CB8AC3E}">
        <p14:creationId xmlns:p14="http://schemas.microsoft.com/office/powerpoint/2010/main" val="18478199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5" name="Google Shape;175;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spcBef>
                <a:spcPts val="0"/>
              </a:spcBef>
              <a:spcAft>
                <a:spcPts val="0"/>
              </a:spcAft>
              <a:buClr>
                <a:schemeClr val="dk1"/>
              </a:buClr>
              <a:buSzPts val="1100"/>
              <a:buFont typeface="Arial"/>
              <a:buNone/>
            </a:pPr>
            <a:r>
              <a:rPr lang="en-US" dirty="0">
                <a:solidFill>
                  <a:srgbClr val="024663"/>
                </a:solidFill>
              </a:rPr>
              <a:t>If you don’t have DC data, you have to use XML norm rules.</a:t>
            </a:r>
            <a:endParaRPr dirty="0">
              <a:solidFill>
                <a:srgbClr val="024663"/>
              </a:solidFill>
            </a:endParaRPr>
          </a:p>
          <a:p>
            <a:pPr marL="158750" lvl="0" indent="0" algn="l" rtl="0">
              <a:spcBef>
                <a:spcPts val="0"/>
              </a:spcBef>
              <a:spcAft>
                <a:spcPts val="0"/>
              </a:spcAft>
              <a:buClr>
                <a:schemeClr val="dk1"/>
              </a:buClr>
              <a:buSzPts val="1100"/>
              <a:buFont typeface="Arial"/>
              <a:buNone/>
            </a:pPr>
            <a:r>
              <a:rPr lang="en-US" dirty="0">
                <a:solidFill>
                  <a:srgbClr val="024663"/>
                </a:solidFill>
              </a:rPr>
              <a:t>If you do have DC data, you can choose whether to use DC or XML rules.  There may be circumstances where you want to use XML norm rules on your DC data..</a:t>
            </a:r>
            <a:endParaRPr sz="1800" dirty="0">
              <a:solidFill>
                <a:srgbClr val="595959"/>
              </a:solidFill>
            </a:endParaRPr>
          </a:p>
          <a:p>
            <a:pPr marL="158750" lvl="0" indent="0" algn="l" rtl="0">
              <a:spcBef>
                <a:spcPts val="1200"/>
              </a:spcBef>
              <a:spcAft>
                <a:spcPts val="0"/>
              </a:spcAft>
              <a:buClr>
                <a:schemeClr val="dk1"/>
              </a:buClr>
              <a:buSzPts val="1100"/>
              <a:buFont typeface="Arial"/>
              <a:buNone/>
            </a:pPr>
            <a:r>
              <a:rPr lang="en-US" sz="1200" dirty="0">
                <a:solidFill>
                  <a:srgbClr val="595959"/>
                </a:solidFill>
              </a:rPr>
              <a:t>However you have to choose one or the other for the data source, you can’t mix and match XML and DC rules for one data source.</a:t>
            </a:r>
            <a:endParaRPr sz="1200" dirty="0">
              <a:solidFill>
                <a:srgbClr val="595959"/>
              </a:solidFill>
            </a:endParaRPr>
          </a:p>
          <a:p>
            <a:pPr marL="158750" lvl="0" indent="0" algn="l" rtl="0">
              <a:spcBef>
                <a:spcPts val="1200"/>
              </a:spcBef>
              <a:spcAft>
                <a:spcPts val="0"/>
              </a:spcAft>
              <a:buClr>
                <a:schemeClr val="dk1"/>
              </a:buClr>
              <a:buSzPts val="1100"/>
              <a:buFont typeface="Arial"/>
              <a:buNone/>
            </a:pPr>
            <a:endParaRPr lang="en-US" sz="1200" dirty="0">
              <a:solidFill>
                <a:srgbClr val="595959"/>
              </a:solidFill>
            </a:endParaRPr>
          </a:p>
          <a:p>
            <a:pPr marL="158750" lvl="0" indent="0" algn="l" rtl="0">
              <a:spcBef>
                <a:spcPts val="1200"/>
              </a:spcBef>
              <a:spcAft>
                <a:spcPts val="0"/>
              </a:spcAft>
              <a:buClr>
                <a:schemeClr val="dk1"/>
              </a:buClr>
              <a:buSzPts val="1100"/>
              <a:buFont typeface="Arial"/>
              <a:buNone/>
            </a:pPr>
            <a:r>
              <a:rPr lang="en-US" sz="1200" dirty="0">
                <a:solidFill>
                  <a:srgbClr val="595959"/>
                </a:solidFill>
              </a:rPr>
              <a:t>DC – default field mappings defined so you only have to write rules where you want to do something different than the defaults vs. XML you have to specify every field you want to bring into Primo</a:t>
            </a:r>
          </a:p>
          <a:p>
            <a:pPr marL="158750" lvl="0" indent="0" algn="l" rtl="0">
              <a:spcBef>
                <a:spcPts val="1200"/>
              </a:spcBef>
              <a:spcAft>
                <a:spcPts val="0"/>
              </a:spcAft>
              <a:buClr>
                <a:schemeClr val="dk1"/>
              </a:buClr>
              <a:buSzPts val="1100"/>
              <a:buFont typeface="Arial"/>
              <a:buNone/>
            </a:pPr>
            <a:endParaRPr lang="en-US" sz="1200" dirty="0">
              <a:solidFill>
                <a:srgbClr val="595959"/>
              </a:solidFill>
            </a:endParaRPr>
          </a:p>
          <a:p>
            <a:pPr marL="158750" marR="0" lvl="0" indent="0" algn="l" defTabSz="914400" rtl="0" eaLnBrk="1" fontAlgn="auto" latinLnBrk="0" hangingPunct="1">
              <a:lnSpc>
                <a:spcPct val="100000"/>
              </a:lnSpc>
              <a:spcBef>
                <a:spcPts val="1200"/>
              </a:spcBef>
              <a:spcAft>
                <a:spcPts val="0"/>
              </a:spcAft>
              <a:buClr>
                <a:schemeClr val="dk1"/>
              </a:buClr>
              <a:buSzPts val="1100"/>
              <a:buFont typeface="Arial"/>
              <a:buNone/>
              <a:tabLst/>
              <a:defRPr/>
            </a:pPr>
            <a:r>
              <a:rPr lang="en-US" sz="1200" dirty="0">
                <a:solidFill>
                  <a:srgbClr val="024663"/>
                </a:solidFill>
              </a:rPr>
              <a:t>You’ll see later on an example where I needed to use XML rules to accomplish what I wanted even though I had DC data.</a:t>
            </a:r>
          </a:p>
          <a:p>
            <a:pPr marL="158750" lvl="0" indent="0" algn="l" rtl="0">
              <a:spcBef>
                <a:spcPts val="1200"/>
              </a:spcBef>
              <a:spcAft>
                <a:spcPts val="0"/>
              </a:spcAft>
              <a:buClr>
                <a:schemeClr val="dk1"/>
              </a:buClr>
              <a:buSzPts val="1100"/>
              <a:buFont typeface="Arial"/>
              <a:buNone/>
            </a:pPr>
            <a:endParaRPr lang="en-US" dirty="0"/>
          </a:p>
          <a:p>
            <a:pPr marL="158750" lvl="0" indent="0" algn="l" rtl="0">
              <a:spcBef>
                <a:spcPts val="1200"/>
              </a:spcBef>
              <a:spcAft>
                <a:spcPts val="0"/>
              </a:spcAft>
              <a:buClr>
                <a:schemeClr val="dk1"/>
              </a:buClr>
              <a:buSzPts val="1100"/>
              <a:buFont typeface="Arial"/>
              <a:buNone/>
            </a:pPr>
            <a:r>
              <a:rPr lang="fr-FR" sz="1100" dirty="0">
                <a:solidFill>
                  <a:srgbClr val="595959"/>
                </a:solidFill>
              </a:rPr>
              <a:t>Documentation:</a:t>
            </a:r>
            <a:r>
              <a:rPr lang="fr-FR" sz="1100" u="sng" dirty="0">
                <a:solidFill>
                  <a:schemeClr val="hlink"/>
                </a:solidFill>
              </a:rPr>
              <a:t> </a:t>
            </a:r>
            <a:r>
              <a:rPr lang="fr-FR" sz="1100" u="sng" dirty="0">
                <a:solidFill>
                  <a:schemeClr val="hlink"/>
                </a:solidFill>
                <a:hlinkClick r:id="rId3"/>
              </a:rPr>
              <a:t>https://knowledge.exlibrisgroup.com/Primo/Product_Documentation/020Primo_VE/Primo_VE_(English)/100Loading_Records_from_External_Sources_into_Primo_VE/Configuring_Normalization_Rules_for_External_Resources_(Primo_VE)#Normalization_Rule_Syntax_for_DC_and_XML_Formats</a:t>
            </a:r>
            <a:r>
              <a:rPr lang="fr-FR" sz="1100" dirty="0">
                <a:solidFill>
                  <a:srgbClr val="595959"/>
                </a:solidFill>
              </a:rPr>
              <a:t> </a:t>
            </a:r>
            <a:endParaRPr lang="fr-FR" sz="1100" dirty="0">
              <a:solidFill>
                <a:schemeClr val="dk1"/>
              </a:solidFill>
            </a:endParaRPr>
          </a:p>
          <a:p>
            <a:pPr marL="158750" lvl="0" indent="0" algn="l" rtl="0">
              <a:spcBef>
                <a:spcPts val="0"/>
              </a:spcBef>
              <a:spcAft>
                <a:spcPts val="0"/>
              </a:spcAft>
              <a:buClr>
                <a:schemeClr val="dk1"/>
              </a:buClr>
              <a:buSzPts val="1100"/>
              <a:buFont typeface="Arial"/>
              <a:buNone/>
            </a:pPr>
            <a:endParaRPr lang="fr-FR" dirty="0">
              <a:solidFill>
                <a:srgbClr val="024663"/>
              </a:solidFill>
            </a:endParaRPr>
          </a:p>
          <a:p>
            <a:pPr marL="158750" lvl="0" indent="0" algn="l" rtl="0">
              <a:spcBef>
                <a:spcPts val="1200"/>
              </a:spcBef>
              <a:spcAft>
                <a:spcPts val="0"/>
              </a:spcAft>
              <a:buClr>
                <a:schemeClr val="dk1"/>
              </a:buClr>
              <a:buSzPts val="1100"/>
              <a:buFont typeface="Arial"/>
              <a:buNone/>
            </a:pP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2ca1ee8f43d_0_8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85" name="Google Shape;185;g2ca1ee8f43d_0_87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spcBef>
                <a:spcPts val="1200"/>
              </a:spcBef>
              <a:spcAft>
                <a:spcPts val="0"/>
              </a:spcAft>
              <a:buClr>
                <a:schemeClr val="dk1"/>
              </a:buClr>
              <a:buSzPts val="1100"/>
              <a:buFont typeface="Arial"/>
              <a:buNone/>
            </a:pPr>
            <a:r>
              <a:rPr lang="en-US" sz="1200" dirty="0">
                <a:solidFill>
                  <a:srgbClr val="595959"/>
                </a:solidFill>
              </a:rPr>
              <a:t>Documentation:</a:t>
            </a:r>
            <a:r>
              <a:rPr lang="en-US" sz="1200" u="sng" dirty="0">
                <a:solidFill>
                  <a:schemeClr val="hlink"/>
                </a:solidFill>
              </a:rPr>
              <a:t> </a:t>
            </a:r>
            <a:r>
              <a:rPr lang="en-US" sz="1200" u="sng" dirty="0">
                <a:solidFill>
                  <a:schemeClr val="hlink"/>
                </a:solidFill>
                <a:hlinkClick r:id="rId3"/>
              </a:rPr>
              <a:t>https://knowledge.exlibrisgroup.com/Primo/Product_Documentation/020Primo_VE/Primo_VE_(English)/100Loading_Records_from_External_Sources_into_Primo_VE/Configuring_Normalization_Rules_for_External_Resources_(Primo_VE)#Normalization_Rule_Syntax_for_DC_and_XML_Formats</a:t>
            </a:r>
            <a:r>
              <a:rPr lang="en-US" sz="1200" dirty="0">
                <a:solidFill>
                  <a:srgbClr val="595959"/>
                </a:solidFill>
              </a:rPr>
              <a:t> </a:t>
            </a:r>
            <a:endParaRPr sz="1200" dirty="0">
              <a:solidFill>
                <a:schemeClr val="dk1"/>
              </a:solidFill>
            </a:endParaRPr>
          </a:p>
          <a:p>
            <a:pPr marL="0" lvl="0" indent="0" algn="l" rtl="0">
              <a:lnSpc>
                <a:spcPct val="100000"/>
              </a:lnSpc>
              <a:spcBef>
                <a:spcPts val="0"/>
              </a:spcBef>
              <a:spcAft>
                <a:spcPts val="0"/>
              </a:spcAft>
              <a:buSzPts val="1100"/>
              <a:buNone/>
            </a:pPr>
            <a:endParaRPr dirty="0"/>
          </a:p>
          <a:p>
            <a:pPr marL="0" lvl="0" indent="0" algn="l" rtl="0">
              <a:lnSpc>
                <a:spcPct val="115000"/>
              </a:lnSpc>
              <a:spcBef>
                <a:spcPts val="0"/>
              </a:spcBef>
              <a:spcAft>
                <a:spcPts val="0"/>
              </a:spcAft>
              <a:buSzPts val="1100"/>
              <a:buNone/>
            </a:pPr>
            <a:r>
              <a:rPr lang="en-US" sz="1100" b="0" dirty="0">
                <a:solidFill>
                  <a:schemeClr val="dk1"/>
                </a:solidFill>
                <a:highlight>
                  <a:srgbClr val="FFFFFF"/>
                </a:highlight>
                <a:latin typeface="+mn-lt"/>
                <a:ea typeface="Lato"/>
                <a:cs typeface="Lato"/>
                <a:sym typeface="Lato"/>
              </a:rPr>
              <a:t>Image from: </a:t>
            </a:r>
            <a:r>
              <a:rPr lang="en-US" sz="1100" dirty="0">
                <a:solidFill>
                  <a:srgbClr val="333333"/>
                </a:solidFill>
                <a:highlight>
                  <a:srgbClr val="FFFFFF"/>
                </a:highlight>
                <a:latin typeface="+mn-lt"/>
                <a:ea typeface="Calibri"/>
                <a:cs typeface="Calibri"/>
                <a:sym typeface="Calibri"/>
              </a:rPr>
              <a:t>https://digitalcollections.wesleyan.edu/islandora/09001011-door-wall-garden-front</a:t>
            </a:r>
          </a:p>
          <a:p>
            <a:pPr marL="0" marR="0" lvl="0" indent="0" algn="l" defTabSz="914400" rtl="0" eaLnBrk="1" fontAlgn="auto" latinLnBrk="0" hangingPunct="1">
              <a:lnSpc>
                <a:spcPct val="115000"/>
              </a:lnSpc>
              <a:spcBef>
                <a:spcPts val="0"/>
              </a:spcBef>
              <a:spcAft>
                <a:spcPts val="0"/>
              </a:spcAft>
              <a:buClr>
                <a:srgbClr val="000000"/>
              </a:buClr>
              <a:buSzPts val="1100"/>
              <a:buFont typeface="Arial"/>
              <a:buNone/>
              <a:tabLst/>
              <a:defRPr/>
            </a:pPr>
            <a:r>
              <a:rPr lang="en-US" sz="1100" b="0" i="0" dirty="0">
                <a:solidFill>
                  <a:srgbClr val="101820"/>
                </a:solidFill>
                <a:effectLst/>
                <a:highlight>
                  <a:srgbClr val="FFFFFF"/>
                </a:highlight>
                <a:latin typeface="+mn-lt"/>
              </a:rPr>
              <a:t>Bacon, Henry. Door in wall with garden, front. 1886-1924. Henry Bacon Papers, Series VI: Personal, Subseries VI B: Sketches and watercolors of European scenes. </a:t>
            </a:r>
            <a:r>
              <a:rPr lang="en-US" sz="1100" dirty="0">
                <a:solidFill>
                  <a:schemeClr val="dk1"/>
                </a:solidFill>
                <a:highlight>
                  <a:srgbClr val="FFFFFF"/>
                </a:highlight>
                <a:latin typeface="+mn-lt"/>
                <a:ea typeface="Calibri"/>
                <a:cs typeface="Calibri"/>
                <a:sym typeface="Calibri"/>
              </a:rPr>
              <a:t>Special Collections &amp; Archives, Wesleyan University.</a:t>
            </a:r>
            <a:endParaRPr lang="en-US" sz="1100" b="0" i="0" dirty="0">
              <a:solidFill>
                <a:srgbClr val="101820"/>
              </a:solidFill>
              <a:effectLst/>
              <a:highlight>
                <a:srgbClr val="FFFFFF"/>
              </a:highlight>
              <a:latin typeface="+mn-lt"/>
            </a:endParaRPr>
          </a:p>
          <a:p>
            <a:pPr marL="0" lvl="0" indent="0" algn="l" rtl="0">
              <a:lnSpc>
                <a:spcPct val="100000"/>
              </a:lnSpc>
              <a:spcBef>
                <a:spcPts val="0"/>
              </a:spcBef>
              <a:spcAft>
                <a:spcPts val="0"/>
              </a:spcAft>
              <a:buSzPts val="1100"/>
              <a:buNone/>
            </a:pPr>
            <a:endParaRPr sz="1050" b="0" dirty="0">
              <a:solidFill>
                <a:schemeClr val="dk1"/>
              </a:solidFill>
              <a:highlight>
                <a:srgbClr val="FFFFFF"/>
              </a:highlight>
              <a:latin typeface="Lato"/>
              <a:ea typeface="Lato"/>
              <a:cs typeface="Lato"/>
              <a:sym typeface="Lato"/>
            </a:endParaRPr>
          </a:p>
        </p:txBody>
      </p:sp>
    </p:spTree>
    <p:extLst>
      <p:ext uri="{BB962C8B-B14F-4D97-AF65-F5344CB8AC3E}">
        <p14:creationId xmlns:p14="http://schemas.microsoft.com/office/powerpoint/2010/main" val="2031648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1"/>
        <p:cNvGrpSpPr/>
        <p:nvPr/>
      </p:nvGrpSpPr>
      <p:grpSpPr>
        <a:xfrm>
          <a:off x="0" y="0"/>
          <a:ext cx="0" cy="0"/>
          <a:chOff x="0" y="0"/>
          <a:chExt cx="0" cy="0"/>
        </a:xfrm>
      </p:grpSpPr>
      <p:sp>
        <p:nvSpPr>
          <p:cNvPr id="12" name="Google Shape;12;p24"/>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lt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4"/>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lt1"/>
              </a:buClr>
              <a:buSzPts val="1800"/>
              <a:buNone/>
              <a:defRPr sz="1800"/>
            </a:lvl1pPr>
            <a:lvl2pPr lvl="1" algn="ctr">
              <a:lnSpc>
                <a:spcPct val="90000"/>
              </a:lnSpc>
              <a:spcBef>
                <a:spcPts val="375"/>
              </a:spcBef>
              <a:spcAft>
                <a:spcPts val="0"/>
              </a:spcAft>
              <a:buClr>
                <a:schemeClr val="lt1"/>
              </a:buClr>
              <a:buSzPts val="1500"/>
              <a:buNone/>
              <a:defRPr sz="1500"/>
            </a:lvl2pPr>
            <a:lvl3pPr lvl="2" algn="ctr">
              <a:lnSpc>
                <a:spcPct val="90000"/>
              </a:lnSpc>
              <a:spcBef>
                <a:spcPts val="375"/>
              </a:spcBef>
              <a:spcAft>
                <a:spcPts val="0"/>
              </a:spcAft>
              <a:buClr>
                <a:schemeClr val="lt1"/>
              </a:buClr>
              <a:buSzPts val="1350"/>
              <a:buNone/>
              <a:defRPr sz="1350"/>
            </a:lvl3pPr>
            <a:lvl4pPr lvl="3" algn="ctr">
              <a:lnSpc>
                <a:spcPct val="90000"/>
              </a:lnSpc>
              <a:spcBef>
                <a:spcPts val="375"/>
              </a:spcBef>
              <a:spcAft>
                <a:spcPts val="0"/>
              </a:spcAft>
              <a:buClr>
                <a:schemeClr val="lt1"/>
              </a:buClr>
              <a:buSzPts val="1200"/>
              <a:buNone/>
              <a:defRPr sz="1200"/>
            </a:lvl4pPr>
            <a:lvl5pPr lvl="4" algn="ctr">
              <a:lnSpc>
                <a:spcPct val="90000"/>
              </a:lnSpc>
              <a:spcBef>
                <a:spcPts val="375"/>
              </a:spcBef>
              <a:spcAft>
                <a:spcPts val="0"/>
              </a:spcAft>
              <a:buClr>
                <a:schemeClr val="lt1"/>
              </a:buClr>
              <a:buSzPts val="1200"/>
              <a:buNone/>
              <a:defRPr sz="1200"/>
            </a:lvl5pPr>
            <a:lvl6pPr lvl="5" algn="ctr">
              <a:lnSpc>
                <a:spcPct val="90000"/>
              </a:lnSpc>
              <a:spcBef>
                <a:spcPts val="375"/>
              </a:spcBef>
              <a:spcAft>
                <a:spcPts val="0"/>
              </a:spcAft>
              <a:buClr>
                <a:schemeClr val="lt1"/>
              </a:buClr>
              <a:buSzPts val="1200"/>
              <a:buNone/>
              <a:defRPr sz="1200"/>
            </a:lvl6pPr>
            <a:lvl7pPr lvl="6" algn="ctr">
              <a:lnSpc>
                <a:spcPct val="90000"/>
              </a:lnSpc>
              <a:spcBef>
                <a:spcPts val="375"/>
              </a:spcBef>
              <a:spcAft>
                <a:spcPts val="0"/>
              </a:spcAft>
              <a:buClr>
                <a:schemeClr val="lt1"/>
              </a:buClr>
              <a:buSzPts val="1200"/>
              <a:buNone/>
              <a:defRPr sz="1200"/>
            </a:lvl7pPr>
            <a:lvl8pPr lvl="7" algn="ctr">
              <a:lnSpc>
                <a:spcPct val="90000"/>
              </a:lnSpc>
              <a:spcBef>
                <a:spcPts val="375"/>
              </a:spcBef>
              <a:spcAft>
                <a:spcPts val="0"/>
              </a:spcAft>
              <a:buClr>
                <a:schemeClr val="lt1"/>
              </a:buClr>
              <a:buSzPts val="1200"/>
              <a:buNone/>
              <a:defRPr sz="1200"/>
            </a:lvl8pPr>
            <a:lvl9pPr lvl="8" algn="ctr">
              <a:lnSpc>
                <a:spcPct val="90000"/>
              </a:lnSpc>
              <a:spcBef>
                <a:spcPts val="375"/>
              </a:spcBef>
              <a:spcAft>
                <a:spcPts val="0"/>
              </a:spcAft>
              <a:buClr>
                <a:schemeClr val="lt1"/>
              </a:buClr>
              <a:buSzPts val="1200"/>
              <a:buNone/>
              <a:defRPr sz="1200"/>
            </a:lvl9pPr>
          </a:lstStyle>
          <a:p>
            <a:endParaRPr/>
          </a:p>
        </p:txBody>
      </p:sp>
      <p:sp>
        <p:nvSpPr>
          <p:cNvPr id="14" name="Google Shape;14;p2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2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77"/>
        <p:cNvGrpSpPr/>
        <p:nvPr/>
      </p:nvGrpSpPr>
      <p:grpSpPr>
        <a:xfrm>
          <a:off x="0" y="0"/>
          <a:ext cx="0" cy="0"/>
          <a:chOff x="0" y="0"/>
          <a:chExt cx="0" cy="0"/>
        </a:xfrm>
      </p:grpSpPr>
      <p:sp>
        <p:nvSpPr>
          <p:cNvPr id="78" name="Google Shape;78;p34"/>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34"/>
          <p:cNvSpPr txBox="1">
            <a:spLocks noGrp="1"/>
          </p:cNvSpPr>
          <p:nvPr>
            <p:ph type="body" idx="1"/>
          </p:nvPr>
        </p:nvSpPr>
        <p:spPr>
          <a:xfrm>
            <a:off x="3887391" y="740569"/>
            <a:ext cx="4629150" cy="3655219"/>
          </a:xfrm>
          <a:prstGeom prst="rect">
            <a:avLst/>
          </a:prstGeom>
          <a:noFill/>
          <a:ln>
            <a:noFill/>
          </a:ln>
        </p:spPr>
        <p:txBody>
          <a:bodyPr spcFirstLastPara="1" wrap="square" lIns="91425" tIns="45700" rIns="91425" bIns="45700" anchor="t" anchorCtr="0">
            <a:normAutofit/>
          </a:bodyPr>
          <a:lstStyle>
            <a:lvl1pPr marL="457200" lvl="0" indent="-381000" algn="l">
              <a:lnSpc>
                <a:spcPct val="90000"/>
              </a:lnSpc>
              <a:spcBef>
                <a:spcPts val="750"/>
              </a:spcBef>
              <a:spcAft>
                <a:spcPts val="0"/>
              </a:spcAft>
              <a:buClr>
                <a:schemeClr val="dk1"/>
              </a:buClr>
              <a:buSzPts val="2400"/>
              <a:buChar char="•"/>
              <a:defRPr sz="2400"/>
            </a:lvl1pPr>
            <a:lvl2pPr marL="914400" lvl="1" indent="-361950" algn="l">
              <a:lnSpc>
                <a:spcPct val="90000"/>
              </a:lnSpc>
              <a:spcBef>
                <a:spcPts val="375"/>
              </a:spcBef>
              <a:spcAft>
                <a:spcPts val="0"/>
              </a:spcAft>
              <a:buClr>
                <a:schemeClr val="dk1"/>
              </a:buClr>
              <a:buSzPts val="2100"/>
              <a:buChar char="•"/>
              <a:defRPr sz="2100"/>
            </a:lvl2pPr>
            <a:lvl3pPr marL="1371600" lvl="2" indent="-342900" algn="l">
              <a:lnSpc>
                <a:spcPct val="90000"/>
              </a:lnSpc>
              <a:spcBef>
                <a:spcPts val="375"/>
              </a:spcBef>
              <a:spcAft>
                <a:spcPts val="0"/>
              </a:spcAft>
              <a:buClr>
                <a:schemeClr val="dk1"/>
              </a:buClr>
              <a:buSzPts val="1800"/>
              <a:buChar char="•"/>
              <a:defRPr sz="1800"/>
            </a:lvl3pPr>
            <a:lvl4pPr marL="1828800" lvl="3" indent="-323850" algn="l">
              <a:lnSpc>
                <a:spcPct val="90000"/>
              </a:lnSpc>
              <a:spcBef>
                <a:spcPts val="375"/>
              </a:spcBef>
              <a:spcAft>
                <a:spcPts val="0"/>
              </a:spcAft>
              <a:buClr>
                <a:schemeClr val="dk1"/>
              </a:buClr>
              <a:buSzPts val="1500"/>
              <a:buChar char="•"/>
              <a:defRPr sz="1500"/>
            </a:lvl4pPr>
            <a:lvl5pPr marL="2286000" lvl="4" indent="-323850" algn="l">
              <a:lnSpc>
                <a:spcPct val="90000"/>
              </a:lnSpc>
              <a:spcBef>
                <a:spcPts val="375"/>
              </a:spcBef>
              <a:spcAft>
                <a:spcPts val="0"/>
              </a:spcAft>
              <a:buClr>
                <a:schemeClr val="dk1"/>
              </a:buClr>
              <a:buSzPts val="1500"/>
              <a:buChar char="•"/>
              <a:defRPr sz="1500"/>
            </a:lvl5pPr>
            <a:lvl6pPr marL="2743200" lvl="5" indent="-323850" algn="l">
              <a:lnSpc>
                <a:spcPct val="90000"/>
              </a:lnSpc>
              <a:spcBef>
                <a:spcPts val="375"/>
              </a:spcBef>
              <a:spcAft>
                <a:spcPts val="0"/>
              </a:spcAft>
              <a:buClr>
                <a:schemeClr val="dk1"/>
              </a:buClr>
              <a:buSzPts val="1500"/>
              <a:buChar char="•"/>
              <a:defRPr sz="1500"/>
            </a:lvl6pPr>
            <a:lvl7pPr marL="3200400" lvl="6" indent="-323850" algn="l">
              <a:lnSpc>
                <a:spcPct val="90000"/>
              </a:lnSpc>
              <a:spcBef>
                <a:spcPts val="375"/>
              </a:spcBef>
              <a:spcAft>
                <a:spcPts val="0"/>
              </a:spcAft>
              <a:buClr>
                <a:schemeClr val="dk1"/>
              </a:buClr>
              <a:buSzPts val="1500"/>
              <a:buChar char="•"/>
              <a:defRPr sz="1500"/>
            </a:lvl7pPr>
            <a:lvl8pPr marL="3657600" lvl="7" indent="-323850" algn="l">
              <a:lnSpc>
                <a:spcPct val="90000"/>
              </a:lnSpc>
              <a:spcBef>
                <a:spcPts val="375"/>
              </a:spcBef>
              <a:spcAft>
                <a:spcPts val="0"/>
              </a:spcAft>
              <a:buClr>
                <a:schemeClr val="dk1"/>
              </a:buClr>
              <a:buSzPts val="1500"/>
              <a:buChar char="•"/>
              <a:defRPr sz="1500"/>
            </a:lvl8pPr>
            <a:lvl9pPr marL="4114800" lvl="8" indent="-323850" algn="l">
              <a:lnSpc>
                <a:spcPct val="90000"/>
              </a:lnSpc>
              <a:spcBef>
                <a:spcPts val="375"/>
              </a:spcBef>
              <a:spcAft>
                <a:spcPts val="0"/>
              </a:spcAft>
              <a:buClr>
                <a:schemeClr val="dk1"/>
              </a:buClr>
              <a:buSzPts val="1500"/>
              <a:buChar char="•"/>
              <a:defRPr sz="1500"/>
            </a:lvl9pPr>
          </a:lstStyle>
          <a:p>
            <a:endParaRPr/>
          </a:p>
        </p:txBody>
      </p:sp>
      <p:sp>
        <p:nvSpPr>
          <p:cNvPr id="80" name="Google Shape;80;p34"/>
          <p:cNvSpPr txBox="1">
            <a:spLocks noGrp="1"/>
          </p:cNvSpPr>
          <p:nvPr>
            <p:ph type="body" idx="2"/>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1" name="Google Shape;81;p34"/>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34"/>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34"/>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84"/>
        <p:cNvGrpSpPr/>
        <p:nvPr/>
      </p:nvGrpSpPr>
      <p:grpSpPr>
        <a:xfrm>
          <a:off x="0" y="0"/>
          <a:ext cx="0" cy="0"/>
          <a:chOff x="0" y="0"/>
          <a:chExt cx="0" cy="0"/>
        </a:xfrm>
      </p:grpSpPr>
      <p:sp>
        <p:nvSpPr>
          <p:cNvPr id="85" name="Google Shape;85;p35"/>
          <p:cNvSpPr txBox="1">
            <a:spLocks noGrp="1"/>
          </p:cNvSpPr>
          <p:nvPr>
            <p:ph type="title"/>
          </p:nvPr>
        </p:nvSpPr>
        <p:spPr>
          <a:xfrm>
            <a:off x="629841" y="342900"/>
            <a:ext cx="2949178" cy="120015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2400"/>
              <a:buFont typeface="Calibri"/>
              <a:buNone/>
              <a:defRPr sz="2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35"/>
          <p:cNvSpPr>
            <a:spLocks noGrp="1"/>
          </p:cNvSpPr>
          <p:nvPr>
            <p:ph type="pic" idx="2"/>
          </p:nvPr>
        </p:nvSpPr>
        <p:spPr>
          <a:xfrm>
            <a:off x="3887391" y="740569"/>
            <a:ext cx="4629150" cy="3655219"/>
          </a:xfrm>
          <a:prstGeom prst="rect">
            <a:avLst/>
          </a:prstGeom>
          <a:noFill/>
          <a:ln>
            <a:noFill/>
          </a:ln>
        </p:spPr>
      </p:sp>
      <p:sp>
        <p:nvSpPr>
          <p:cNvPr id="87" name="Google Shape;87;p35"/>
          <p:cNvSpPr txBox="1">
            <a:spLocks noGrp="1"/>
          </p:cNvSpPr>
          <p:nvPr>
            <p:ph type="body" idx="1"/>
          </p:nvPr>
        </p:nvSpPr>
        <p:spPr>
          <a:xfrm>
            <a:off x="629841" y="1543050"/>
            <a:ext cx="2949178" cy="285869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chemeClr val="dk1"/>
              </a:buClr>
              <a:buSzPts val="1200"/>
              <a:buNone/>
              <a:defRPr sz="1200"/>
            </a:lvl1pPr>
            <a:lvl2pPr marL="914400" lvl="1" indent="-228600" algn="l">
              <a:lnSpc>
                <a:spcPct val="90000"/>
              </a:lnSpc>
              <a:spcBef>
                <a:spcPts val="375"/>
              </a:spcBef>
              <a:spcAft>
                <a:spcPts val="0"/>
              </a:spcAft>
              <a:buClr>
                <a:schemeClr val="dk1"/>
              </a:buClr>
              <a:buSzPts val="1050"/>
              <a:buNone/>
              <a:defRPr sz="1050"/>
            </a:lvl2pPr>
            <a:lvl3pPr marL="1371600" lvl="2" indent="-228600" algn="l">
              <a:lnSpc>
                <a:spcPct val="90000"/>
              </a:lnSpc>
              <a:spcBef>
                <a:spcPts val="375"/>
              </a:spcBef>
              <a:spcAft>
                <a:spcPts val="0"/>
              </a:spcAft>
              <a:buClr>
                <a:schemeClr val="dk1"/>
              </a:buClr>
              <a:buSzPts val="900"/>
              <a:buNone/>
              <a:defRPr sz="900"/>
            </a:lvl3pPr>
            <a:lvl4pPr marL="1828800" lvl="3" indent="-228600" algn="l">
              <a:lnSpc>
                <a:spcPct val="90000"/>
              </a:lnSpc>
              <a:spcBef>
                <a:spcPts val="375"/>
              </a:spcBef>
              <a:spcAft>
                <a:spcPts val="0"/>
              </a:spcAft>
              <a:buClr>
                <a:schemeClr val="dk1"/>
              </a:buClr>
              <a:buSzPts val="750"/>
              <a:buNone/>
              <a:defRPr sz="750"/>
            </a:lvl4pPr>
            <a:lvl5pPr marL="2286000" lvl="4" indent="-228600" algn="l">
              <a:lnSpc>
                <a:spcPct val="90000"/>
              </a:lnSpc>
              <a:spcBef>
                <a:spcPts val="375"/>
              </a:spcBef>
              <a:spcAft>
                <a:spcPts val="0"/>
              </a:spcAft>
              <a:buClr>
                <a:schemeClr val="dk1"/>
              </a:buClr>
              <a:buSzPts val="750"/>
              <a:buNone/>
              <a:defRPr sz="750"/>
            </a:lvl5pPr>
            <a:lvl6pPr marL="2743200" lvl="5" indent="-228600" algn="l">
              <a:lnSpc>
                <a:spcPct val="90000"/>
              </a:lnSpc>
              <a:spcBef>
                <a:spcPts val="375"/>
              </a:spcBef>
              <a:spcAft>
                <a:spcPts val="0"/>
              </a:spcAft>
              <a:buClr>
                <a:schemeClr val="dk1"/>
              </a:buClr>
              <a:buSzPts val="750"/>
              <a:buNone/>
              <a:defRPr sz="750"/>
            </a:lvl6pPr>
            <a:lvl7pPr marL="3200400" lvl="6" indent="-228600" algn="l">
              <a:lnSpc>
                <a:spcPct val="90000"/>
              </a:lnSpc>
              <a:spcBef>
                <a:spcPts val="375"/>
              </a:spcBef>
              <a:spcAft>
                <a:spcPts val="0"/>
              </a:spcAft>
              <a:buClr>
                <a:schemeClr val="dk1"/>
              </a:buClr>
              <a:buSzPts val="750"/>
              <a:buNone/>
              <a:defRPr sz="750"/>
            </a:lvl7pPr>
            <a:lvl8pPr marL="3657600" lvl="7" indent="-228600" algn="l">
              <a:lnSpc>
                <a:spcPct val="90000"/>
              </a:lnSpc>
              <a:spcBef>
                <a:spcPts val="375"/>
              </a:spcBef>
              <a:spcAft>
                <a:spcPts val="0"/>
              </a:spcAft>
              <a:buClr>
                <a:schemeClr val="dk1"/>
              </a:buClr>
              <a:buSzPts val="750"/>
              <a:buNone/>
              <a:defRPr sz="750"/>
            </a:lvl8pPr>
            <a:lvl9pPr marL="4114800" lvl="8" indent="-228600" algn="l">
              <a:lnSpc>
                <a:spcPct val="90000"/>
              </a:lnSpc>
              <a:spcBef>
                <a:spcPts val="375"/>
              </a:spcBef>
              <a:spcAft>
                <a:spcPts val="0"/>
              </a:spcAft>
              <a:buClr>
                <a:schemeClr val="dk1"/>
              </a:buClr>
              <a:buSzPts val="750"/>
              <a:buNone/>
              <a:defRPr sz="750"/>
            </a:lvl9pPr>
          </a:lstStyle>
          <a:p>
            <a:endParaRPr/>
          </a:p>
        </p:txBody>
      </p:sp>
      <p:sp>
        <p:nvSpPr>
          <p:cNvPr id="88" name="Google Shape;88;p35"/>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35"/>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0" name="Google Shape;90;p35"/>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91"/>
        <p:cNvGrpSpPr/>
        <p:nvPr/>
      </p:nvGrpSpPr>
      <p:grpSpPr>
        <a:xfrm>
          <a:off x="0" y="0"/>
          <a:ext cx="0" cy="0"/>
          <a:chOff x="0" y="0"/>
          <a:chExt cx="0" cy="0"/>
        </a:xfrm>
      </p:grpSpPr>
      <p:sp>
        <p:nvSpPr>
          <p:cNvPr id="92" name="Google Shape;92;p36"/>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36"/>
          <p:cNvSpPr txBox="1">
            <a:spLocks noGrp="1"/>
          </p:cNvSpPr>
          <p:nvPr>
            <p:ph type="body" idx="1"/>
          </p:nvPr>
        </p:nvSpPr>
        <p:spPr>
          <a:xfrm rot="5400000">
            <a:off x="2940248" y="-942379"/>
            <a:ext cx="3263504" cy="78867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94" name="Google Shape;94;p36"/>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6"/>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6" name="Google Shape;96;p36"/>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97"/>
        <p:cNvGrpSpPr/>
        <p:nvPr/>
      </p:nvGrpSpPr>
      <p:grpSpPr>
        <a:xfrm>
          <a:off x="0" y="0"/>
          <a:ext cx="0" cy="0"/>
          <a:chOff x="0" y="0"/>
          <a:chExt cx="0" cy="0"/>
        </a:xfrm>
      </p:grpSpPr>
      <p:sp>
        <p:nvSpPr>
          <p:cNvPr id="98" name="Google Shape;98;p37"/>
          <p:cNvSpPr txBox="1">
            <a:spLocks noGrp="1"/>
          </p:cNvSpPr>
          <p:nvPr>
            <p:ph type="title"/>
          </p:nvPr>
        </p:nvSpPr>
        <p:spPr>
          <a:xfrm rot="5400000">
            <a:off x="5350073" y="1467446"/>
            <a:ext cx="4358879" cy="1971675"/>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9" name="Google Shape;99;p37"/>
          <p:cNvSpPr txBox="1">
            <a:spLocks noGrp="1"/>
          </p:cNvSpPr>
          <p:nvPr>
            <p:ph type="body" idx="1"/>
          </p:nvPr>
        </p:nvSpPr>
        <p:spPr>
          <a:xfrm rot="5400000">
            <a:off x="1349573" y="-447079"/>
            <a:ext cx="4358879" cy="5800725"/>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100" name="Google Shape;100;p3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1" name="Google Shape;101;p3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7"/>
        <p:cNvGrpSpPr/>
        <p:nvPr/>
      </p:nvGrpSpPr>
      <p:grpSpPr>
        <a:xfrm>
          <a:off x="0" y="0"/>
          <a:ext cx="0" cy="0"/>
          <a:chOff x="0" y="0"/>
          <a:chExt cx="0" cy="0"/>
        </a:xfrm>
      </p:grpSpPr>
      <p:sp>
        <p:nvSpPr>
          <p:cNvPr id="18" name="Google Shape;18;p27"/>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9" name="Google Shape;19;p27"/>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0" name="Google Shape;20;p27"/>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1pPr>
            <a:lvl2pPr marL="0" marR="0" lvl="1"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2pPr>
            <a:lvl3pPr marL="0" marR="0" lvl="2"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3pPr>
            <a:lvl4pPr marL="0" marR="0" lvl="3"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4pPr>
            <a:lvl5pPr marL="0" marR="0" lvl="4"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5pPr>
            <a:lvl6pPr marL="0" marR="0" lvl="5"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6pPr>
            <a:lvl7pPr marL="0" marR="0" lvl="6"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7pPr>
            <a:lvl8pPr marL="0" marR="0" lvl="7"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8pPr>
            <a:lvl9pPr marL="0" marR="0" lvl="8" indent="0" algn="r">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7"/>
        <p:cNvGrpSpPr/>
        <p:nvPr/>
      </p:nvGrpSpPr>
      <p:grpSpPr>
        <a:xfrm>
          <a:off x="0" y="0"/>
          <a:ext cx="0" cy="0"/>
          <a:chOff x="0" y="0"/>
          <a:chExt cx="0" cy="0"/>
        </a:xfrm>
      </p:grpSpPr>
      <p:sp>
        <p:nvSpPr>
          <p:cNvPr id="28" name="Google Shape;28;p25"/>
          <p:cNvSpPr txBox="1">
            <a:spLocks noGrp="1"/>
          </p:cNvSpPr>
          <p:nvPr>
            <p:ph type="title"/>
          </p:nvPr>
        </p:nvSpPr>
        <p:spPr>
          <a:xfrm>
            <a:off x="311700" y="445025"/>
            <a:ext cx="8520600" cy="707400"/>
          </a:xfrm>
          <a:prstGeom prst="rect">
            <a:avLst/>
          </a:prstGeom>
          <a:noFill/>
          <a:ln>
            <a:noFill/>
          </a:ln>
        </p:spPr>
        <p:txBody>
          <a:bodyPr spcFirstLastPara="1" wrap="square" lIns="91425" tIns="91425" rIns="91425" bIns="91425" anchor="t" anchorCtr="0">
            <a:normAutofit/>
          </a:bodyPr>
          <a:lstStyle>
            <a:lvl1pPr lvl="0" algn="l">
              <a:lnSpc>
                <a:spcPct val="90000"/>
              </a:lnSpc>
              <a:spcBef>
                <a:spcPts val="0"/>
              </a:spcBef>
              <a:spcAft>
                <a:spcPts val="0"/>
              </a:spcAft>
              <a:buClr>
                <a:schemeClr val="dk1"/>
              </a:buClr>
              <a:buSzPts val="3600"/>
              <a:buFont typeface="Calibri"/>
              <a:buNone/>
              <a:defRPr/>
            </a:lvl1pPr>
            <a:lvl2pPr lvl="1" algn="l">
              <a:lnSpc>
                <a:spcPct val="100000"/>
              </a:lnSpc>
              <a:spcBef>
                <a:spcPts val="0"/>
              </a:spcBef>
              <a:spcAft>
                <a:spcPts val="0"/>
              </a:spcAft>
              <a:buSzPts val="3600"/>
              <a:buNone/>
              <a:defRPr/>
            </a:lvl2pPr>
            <a:lvl3pPr lvl="2" algn="l">
              <a:lnSpc>
                <a:spcPct val="100000"/>
              </a:lnSpc>
              <a:spcBef>
                <a:spcPts val="0"/>
              </a:spcBef>
              <a:spcAft>
                <a:spcPts val="0"/>
              </a:spcAft>
              <a:buSzPts val="3600"/>
              <a:buNone/>
              <a:defRPr/>
            </a:lvl3pPr>
            <a:lvl4pPr lvl="3" algn="l">
              <a:lnSpc>
                <a:spcPct val="100000"/>
              </a:lnSpc>
              <a:spcBef>
                <a:spcPts val="0"/>
              </a:spcBef>
              <a:spcAft>
                <a:spcPts val="0"/>
              </a:spcAft>
              <a:buSzPts val="3600"/>
              <a:buNone/>
              <a:defRPr/>
            </a:lvl4pPr>
            <a:lvl5pPr lvl="4" algn="l">
              <a:lnSpc>
                <a:spcPct val="100000"/>
              </a:lnSpc>
              <a:spcBef>
                <a:spcPts val="0"/>
              </a:spcBef>
              <a:spcAft>
                <a:spcPts val="0"/>
              </a:spcAft>
              <a:buSzPts val="3600"/>
              <a:buNone/>
              <a:defRPr/>
            </a:lvl5pPr>
            <a:lvl6pPr lvl="5" algn="l">
              <a:lnSpc>
                <a:spcPct val="100000"/>
              </a:lnSpc>
              <a:spcBef>
                <a:spcPts val="0"/>
              </a:spcBef>
              <a:spcAft>
                <a:spcPts val="0"/>
              </a:spcAft>
              <a:buSzPts val="3600"/>
              <a:buNone/>
              <a:defRPr/>
            </a:lvl6pPr>
            <a:lvl7pPr lvl="6" algn="l">
              <a:lnSpc>
                <a:spcPct val="100000"/>
              </a:lnSpc>
              <a:spcBef>
                <a:spcPts val="0"/>
              </a:spcBef>
              <a:spcAft>
                <a:spcPts val="0"/>
              </a:spcAft>
              <a:buSzPts val="3600"/>
              <a:buNone/>
              <a:defRPr/>
            </a:lvl7pPr>
            <a:lvl8pPr lvl="7" algn="l">
              <a:lnSpc>
                <a:spcPct val="100000"/>
              </a:lnSpc>
              <a:spcBef>
                <a:spcPts val="0"/>
              </a:spcBef>
              <a:spcAft>
                <a:spcPts val="0"/>
              </a:spcAft>
              <a:buSzPts val="3600"/>
              <a:buNone/>
              <a:defRPr/>
            </a:lvl8pPr>
            <a:lvl9pPr lvl="8" algn="l">
              <a:lnSpc>
                <a:spcPct val="100000"/>
              </a:lnSpc>
              <a:spcBef>
                <a:spcPts val="0"/>
              </a:spcBef>
              <a:spcAft>
                <a:spcPts val="0"/>
              </a:spcAft>
              <a:buSzPts val="3600"/>
              <a:buNone/>
              <a:defRPr/>
            </a:lvl9pPr>
          </a:lstStyle>
          <a:p>
            <a:endParaRPr/>
          </a:p>
        </p:txBody>
      </p:sp>
      <p:sp>
        <p:nvSpPr>
          <p:cNvPr id="29" name="Google Shape;29;p25"/>
          <p:cNvSpPr txBox="1">
            <a:spLocks noGrp="1"/>
          </p:cNvSpPr>
          <p:nvPr>
            <p:ph type="body" idx="1"/>
          </p:nvPr>
        </p:nvSpPr>
        <p:spPr>
          <a:xfrm>
            <a:off x="311700" y="1266325"/>
            <a:ext cx="8520600" cy="3302700"/>
          </a:xfrm>
          <a:prstGeom prst="rect">
            <a:avLst/>
          </a:prstGeom>
          <a:noFill/>
          <a:ln>
            <a:noFill/>
          </a:ln>
        </p:spPr>
        <p:txBody>
          <a:bodyPr spcFirstLastPara="1" wrap="square" lIns="91425" tIns="91425" rIns="91425" bIns="91425" anchor="t" anchorCtr="0">
            <a:normAutofit/>
          </a:bodyPr>
          <a:lstStyle>
            <a:lvl1pPr marL="457200" lvl="0" indent="-342900" algn="l">
              <a:lnSpc>
                <a:spcPct val="90000"/>
              </a:lnSpc>
              <a:spcBef>
                <a:spcPts val="0"/>
              </a:spcBef>
              <a:spcAft>
                <a:spcPts val="0"/>
              </a:spcAft>
              <a:buClr>
                <a:schemeClr val="dk1"/>
              </a:buClr>
              <a:buSzPts val="1800"/>
              <a:buChar char="●"/>
              <a:defRPr/>
            </a:lvl1pPr>
            <a:lvl2pPr marL="914400" lvl="1" indent="-317500" algn="l">
              <a:lnSpc>
                <a:spcPct val="90000"/>
              </a:lnSpc>
              <a:spcBef>
                <a:spcPts val="0"/>
              </a:spcBef>
              <a:spcAft>
                <a:spcPts val="0"/>
              </a:spcAft>
              <a:buClr>
                <a:schemeClr val="dk1"/>
              </a:buClr>
              <a:buSzPts val="1400"/>
              <a:buChar char="○"/>
              <a:defRPr/>
            </a:lvl2pPr>
            <a:lvl3pPr marL="1371600" lvl="2" indent="-317500" algn="l">
              <a:lnSpc>
                <a:spcPct val="90000"/>
              </a:lnSpc>
              <a:spcBef>
                <a:spcPts val="0"/>
              </a:spcBef>
              <a:spcAft>
                <a:spcPts val="0"/>
              </a:spcAft>
              <a:buClr>
                <a:schemeClr val="dk1"/>
              </a:buClr>
              <a:buSzPts val="1400"/>
              <a:buChar char="■"/>
              <a:defRPr/>
            </a:lvl3pPr>
            <a:lvl4pPr marL="1828800" lvl="3" indent="-317500" algn="l">
              <a:lnSpc>
                <a:spcPct val="90000"/>
              </a:lnSpc>
              <a:spcBef>
                <a:spcPts val="0"/>
              </a:spcBef>
              <a:spcAft>
                <a:spcPts val="0"/>
              </a:spcAft>
              <a:buClr>
                <a:schemeClr val="dk1"/>
              </a:buClr>
              <a:buSzPts val="1400"/>
              <a:buChar char="●"/>
              <a:defRPr/>
            </a:lvl4pPr>
            <a:lvl5pPr marL="2286000" lvl="4" indent="-317500" algn="l">
              <a:lnSpc>
                <a:spcPct val="90000"/>
              </a:lnSpc>
              <a:spcBef>
                <a:spcPts val="0"/>
              </a:spcBef>
              <a:spcAft>
                <a:spcPts val="0"/>
              </a:spcAft>
              <a:buClr>
                <a:schemeClr val="dk1"/>
              </a:buClr>
              <a:buSzPts val="1400"/>
              <a:buChar char="○"/>
              <a:defRPr/>
            </a:lvl5pPr>
            <a:lvl6pPr marL="2743200" lvl="5" indent="-317500" algn="l">
              <a:lnSpc>
                <a:spcPct val="90000"/>
              </a:lnSpc>
              <a:spcBef>
                <a:spcPts val="0"/>
              </a:spcBef>
              <a:spcAft>
                <a:spcPts val="0"/>
              </a:spcAft>
              <a:buClr>
                <a:schemeClr val="dk1"/>
              </a:buClr>
              <a:buSzPts val="1400"/>
              <a:buChar char="■"/>
              <a:defRPr/>
            </a:lvl6pPr>
            <a:lvl7pPr marL="3200400" lvl="6" indent="-317500" algn="l">
              <a:lnSpc>
                <a:spcPct val="90000"/>
              </a:lnSpc>
              <a:spcBef>
                <a:spcPts val="0"/>
              </a:spcBef>
              <a:spcAft>
                <a:spcPts val="0"/>
              </a:spcAft>
              <a:buClr>
                <a:schemeClr val="dk1"/>
              </a:buClr>
              <a:buSzPts val="1400"/>
              <a:buChar char="●"/>
              <a:defRPr/>
            </a:lvl7pPr>
            <a:lvl8pPr marL="3657600" lvl="7" indent="-317500" algn="l">
              <a:lnSpc>
                <a:spcPct val="90000"/>
              </a:lnSpc>
              <a:spcBef>
                <a:spcPts val="0"/>
              </a:spcBef>
              <a:spcAft>
                <a:spcPts val="0"/>
              </a:spcAft>
              <a:buClr>
                <a:schemeClr val="dk1"/>
              </a:buClr>
              <a:buSzPts val="1400"/>
              <a:buChar char="○"/>
              <a:defRPr/>
            </a:lvl8pPr>
            <a:lvl9pPr marL="4114800" lvl="8" indent="-317500" algn="l">
              <a:lnSpc>
                <a:spcPct val="90000"/>
              </a:lnSpc>
              <a:spcBef>
                <a:spcPts val="0"/>
              </a:spcBef>
              <a:spcAft>
                <a:spcPts val="0"/>
              </a:spcAft>
              <a:buClr>
                <a:schemeClr val="dk1"/>
              </a:buClr>
              <a:buSzPts val="1400"/>
              <a:buChar char="■"/>
              <a:defRPr/>
            </a:lvl9pPr>
          </a:lstStyle>
          <a:p>
            <a:endParaRPr/>
          </a:p>
        </p:txBody>
      </p:sp>
      <p:sp>
        <p:nvSpPr>
          <p:cNvPr id="30" name="Google Shape;30;p25"/>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8"/>
        <p:cNvGrpSpPr/>
        <p:nvPr/>
      </p:nvGrpSpPr>
      <p:grpSpPr>
        <a:xfrm>
          <a:off x="0" y="0"/>
          <a:ext cx="0" cy="0"/>
          <a:chOff x="0" y="0"/>
          <a:chExt cx="0" cy="0"/>
        </a:xfrm>
      </p:grpSpPr>
      <p:sp>
        <p:nvSpPr>
          <p:cNvPr id="39" name="Google Shape;39;p23"/>
          <p:cNvSpPr txBox="1">
            <a:spLocks noGrp="1"/>
          </p:cNvSpPr>
          <p:nvPr>
            <p:ph type="ctrTitle"/>
          </p:nvPr>
        </p:nvSpPr>
        <p:spPr>
          <a:xfrm>
            <a:off x="1143000" y="841772"/>
            <a:ext cx="6858000" cy="17907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23"/>
          <p:cNvSpPr txBox="1">
            <a:spLocks noGrp="1"/>
          </p:cNvSpPr>
          <p:nvPr>
            <p:ph type="subTitle" idx="1"/>
          </p:nvPr>
        </p:nvSpPr>
        <p:spPr>
          <a:xfrm>
            <a:off x="1143000" y="2701528"/>
            <a:ext cx="6858000" cy="124182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750"/>
              </a:spcBef>
              <a:spcAft>
                <a:spcPts val="0"/>
              </a:spcAft>
              <a:buClr>
                <a:schemeClr val="dk1"/>
              </a:buClr>
              <a:buSzPts val="1800"/>
              <a:buNone/>
              <a:defRPr sz="1800"/>
            </a:lvl1pPr>
            <a:lvl2pPr lvl="1" algn="ctr">
              <a:lnSpc>
                <a:spcPct val="90000"/>
              </a:lnSpc>
              <a:spcBef>
                <a:spcPts val="375"/>
              </a:spcBef>
              <a:spcAft>
                <a:spcPts val="0"/>
              </a:spcAft>
              <a:buClr>
                <a:schemeClr val="dk1"/>
              </a:buClr>
              <a:buSzPts val="1500"/>
              <a:buNone/>
              <a:defRPr sz="1500"/>
            </a:lvl2pPr>
            <a:lvl3pPr lvl="2" algn="ctr">
              <a:lnSpc>
                <a:spcPct val="90000"/>
              </a:lnSpc>
              <a:spcBef>
                <a:spcPts val="375"/>
              </a:spcBef>
              <a:spcAft>
                <a:spcPts val="0"/>
              </a:spcAft>
              <a:buClr>
                <a:schemeClr val="dk1"/>
              </a:buClr>
              <a:buSzPts val="1350"/>
              <a:buNone/>
              <a:defRPr sz="1350"/>
            </a:lvl3pPr>
            <a:lvl4pPr lvl="3" algn="ctr">
              <a:lnSpc>
                <a:spcPct val="90000"/>
              </a:lnSpc>
              <a:spcBef>
                <a:spcPts val="375"/>
              </a:spcBef>
              <a:spcAft>
                <a:spcPts val="0"/>
              </a:spcAft>
              <a:buClr>
                <a:schemeClr val="dk1"/>
              </a:buClr>
              <a:buSzPts val="1200"/>
              <a:buNone/>
              <a:defRPr sz="1200"/>
            </a:lvl4pPr>
            <a:lvl5pPr lvl="4" algn="ctr">
              <a:lnSpc>
                <a:spcPct val="90000"/>
              </a:lnSpc>
              <a:spcBef>
                <a:spcPts val="375"/>
              </a:spcBef>
              <a:spcAft>
                <a:spcPts val="0"/>
              </a:spcAft>
              <a:buClr>
                <a:schemeClr val="dk1"/>
              </a:buClr>
              <a:buSzPts val="1200"/>
              <a:buNone/>
              <a:defRPr sz="1200"/>
            </a:lvl5pPr>
            <a:lvl6pPr lvl="5" algn="ctr">
              <a:lnSpc>
                <a:spcPct val="90000"/>
              </a:lnSpc>
              <a:spcBef>
                <a:spcPts val="375"/>
              </a:spcBef>
              <a:spcAft>
                <a:spcPts val="0"/>
              </a:spcAft>
              <a:buClr>
                <a:schemeClr val="dk1"/>
              </a:buClr>
              <a:buSzPts val="1200"/>
              <a:buNone/>
              <a:defRPr sz="1200"/>
            </a:lvl6pPr>
            <a:lvl7pPr lvl="6" algn="ctr">
              <a:lnSpc>
                <a:spcPct val="90000"/>
              </a:lnSpc>
              <a:spcBef>
                <a:spcPts val="375"/>
              </a:spcBef>
              <a:spcAft>
                <a:spcPts val="0"/>
              </a:spcAft>
              <a:buClr>
                <a:schemeClr val="dk1"/>
              </a:buClr>
              <a:buSzPts val="1200"/>
              <a:buNone/>
              <a:defRPr sz="1200"/>
            </a:lvl7pPr>
            <a:lvl8pPr lvl="7" algn="ctr">
              <a:lnSpc>
                <a:spcPct val="90000"/>
              </a:lnSpc>
              <a:spcBef>
                <a:spcPts val="375"/>
              </a:spcBef>
              <a:spcAft>
                <a:spcPts val="0"/>
              </a:spcAft>
              <a:buClr>
                <a:schemeClr val="dk1"/>
              </a:buClr>
              <a:buSzPts val="1200"/>
              <a:buNone/>
              <a:defRPr sz="1200"/>
            </a:lvl8pPr>
            <a:lvl9pPr lvl="8" algn="ctr">
              <a:lnSpc>
                <a:spcPct val="90000"/>
              </a:lnSpc>
              <a:spcBef>
                <a:spcPts val="375"/>
              </a:spcBef>
              <a:spcAft>
                <a:spcPts val="0"/>
              </a:spcAft>
              <a:buClr>
                <a:schemeClr val="dk1"/>
              </a:buClr>
              <a:buSzPts val="1200"/>
              <a:buNone/>
              <a:defRPr sz="1200"/>
            </a:lvl9pPr>
          </a:lstStyle>
          <a:p>
            <a:endParaRPr/>
          </a:p>
        </p:txBody>
      </p:sp>
      <p:sp>
        <p:nvSpPr>
          <p:cNvPr id="41" name="Google Shape;41;p2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3" name="Google Shape;43;p2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4"/>
        <p:cNvGrpSpPr/>
        <p:nvPr/>
      </p:nvGrpSpPr>
      <p:grpSpPr>
        <a:xfrm>
          <a:off x="0" y="0"/>
          <a:ext cx="0" cy="0"/>
          <a:chOff x="0" y="0"/>
          <a:chExt cx="0" cy="0"/>
        </a:xfrm>
      </p:grpSpPr>
      <p:sp>
        <p:nvSpPr>
          <p:cNvPr id="45" name="Google Shape;45;p29"/>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9"/>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47" name="Google Shape;47;p29"/>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29"/>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9"/>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50"/>
        <p:cNvGrpSpPr/>
        <p:nvPr/>
      </p:nvGrpSpPr>
      <p:grpSpPr>
        <a:xfrm>
          <a:off x="0" y="0"/>
          <a:ext cx="0" cy="0"/>
          <a:chOff x="0" y="0"/>
          <a:chExt cx="0" cy="0"/>
        </a:xfrm>
      </p:grpSpPr>
      <p:sp>
        <p:nvSpPr>
          <p:cNvPr id="51" name="Google Shape;51;p30"/>
          <p:cNvSpPr txBox="1">
            <a:spLocks noGrp="1"/>
          </p:cNvSpPr>
          <p:nvPr>
            <p:ph type="title"/>
          </p:nvPr>
        </p:nvSpPr>
        <p:spPr>
          <a:xfrm>
            <a:off x="623888" y="1282304"/>
            <a:ext cx="7886700" cy="2139553"/>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4500"/>
              <a:buFont typeface="Calibri"/>
              <a:buNone/>
              <a:defRPr sz="45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2" name="Google Shape;52;p30"/>
          <p:cNvSpPr txBox="1">
            <a:spLocks noGrp="1"/>
          </p:cNvSpPr>
          <p:nvPr>
            <p:ph type="body" idx="1"/>
          </p:nvPr>
        </p:nvSpPr>
        <p:spPr>
          <a:xfrm>
            <a:off x="623888" y="3442098"/>
            <a:ext cx="7886700" cy="112514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50"/>
              </a:spcBef>
              <a:spcAft>
                <a:spcPts val="0"/>
              </a:spcAft>
              <a:buClr>
                <a:srgbClr val="888888"/>
              </a:buClr>
              <a:buSzPts val="1800"/>
              <a:buNone/>
              <a:defRPr sz="1800">
                <a:solidFill>
                  <a:srgbClr val="888888"/>
                </a:solidFill>
              </a:defRPr>
            </a:lvl1pPr>
            <a:lvl2pPr marL="914400" lvl="1" indent="-228600" algn="l">
              <a:lnSpc>
                <a:spcPct val="90000"/>
              </a:lnSpc>
              <a:spcBef>
                <a:spcPts val="375"/>
              </a:spcBef>
              <a:spcAft>
                <a:spcPts val="0"/>
              </a:spcAft>
              <a:buClr>
                <a:srgbClr val="888888"/>
              </a:buClr>
              <a:buSzPts val="1500"/>
              <a:buNone/>
              <a:defRPr sz="1500">
                <a:solidFill>
                  <a:srgbClr val="888888"/>
                </a:solidFill>
              </a:defRPr>
            </a:lvl2pPr>
            <a:lvl3pPr marL="1371600" lvl="2" indent="-228600" algn="l">
              <a:lnSpc>
                <a:spcPct val="90000"/>
              </a:lnSpc>
              <a:spcBef>
                <a:spcPts val="375"/>
              </a:spcBef>
              <a:spcAft>
                <a:spcPts val="0"/>
              </a:spcAft>
              <a:buClr>
                <a:srgbClr val="888888"/>
              </a:buClr>
              <a:buSzPts val="1350"/>
              <a:buNone/>
              <a:defRPr sz="1350">
                <a:solidFill>
                  <a:srgbClr val="888888"/>
                </a:solidFill>
              </a:defRPr>
            </a:lvl3pPr>
            <a:lvl4pPr marL="1828800" lvl="3" indent="-228600" algn="l">
              <a:lnSpc>
                <a:spcPct val="90000"/>
              </a:lnSpc>
              <a:spcBef>
                <a:spcPts val="375"/>
              </a:spcBef>
              <a:spcAft>
                <a:spcPts val="0"/>
              </a:spcAft>
              <a:buClr>
                <a:srgbClr val="888888"/>
              </a:buClr>
              <a:buSzPts val="1200"/>
              <a:buNone/>
              <a:defRPr sz="1200">
                <a:solidFill>
                  <a:srgbClr val="888888"/>
                </a:solidFill>
              </a:defRPr>
            </a:lvl4pPr>
            <a:lvl5pPr marL="2286000" lvl="4" indent="-228600" algn="l">
              <a:lnSpc>
                <a:spcPct val="90000"/>
              </a:lnSpc>
              <a:spcBef>
                <a:spcPts val="375"/>
              </a:spcBef>
              <a:spcAft>
                <a:spcPts val="0"/>
              </a:spcAft>
              <a:buClr>
                <a:srgbClr val="888888"/>
              </a:buClr>
              <a:buSzPts val="1200"/>
              <a:buNone/>
              <a:defRPr sz="1200">
                <a:solidFill>
                  <a:srgbClr val="888888"/>
                </a:solidFill>
              </a:defRPr>
            </a:lvl5pPr>
            <a:lvl6pPr marL="2743200" lvl="5" indent="-228600" algn="l">
              <a:lnSpc>
                <a:spcPct val="90000"/>
              </a:lnSpc>
              <a:spcBef>
                <a:spcPts val="375"/>
              </a:spcBef>
              <a:spcAft>
                <a:spcPts val="0"/>
              </a:spcAft>
              <a:buClr>
                <a:srgbClr val="888888"/>
              </a:buClr>
              <a:buSzPts val="1200"/>
              <a:buNone/>
              <a:defRPr sz="1200">
                <a:solidFill>
                  <a:srgbClr val="888888"/>
                </a:solidFill>
              </a:defRPr>
            </a:lvl6pPr>
            <a:lvl7pPr marL="3200400" lvl="6" indent="-228600" algn="l">
              <a:lnSpc>
                <a:spcPct val="90000"/>
              </a:lnSpc>
              <a:spcBef>
                <a:spcPts val="375"/>
              </a:spcBef>
              <a:spcAft>
                <a:spcPts val="0"/>
              </a:spcAft>
              <a:buClr>
                <a:srgbClr val="888888"/>
              </a:buClr>
              <a:buSzPts val="1200"/>
              <a:buNone/>
              <a:defRPr sz="1200">
                <a:solidFill>
                  <a:srgbClr val="888888"/>
                </a:solidFill>
              </a:defRPr>
            </a:lvl7pPr>
            <a:lvl8pPr marL="3657600" lvl="7" indent="-228600" algn="l">
              <a:lnSpc>
                <a:spcPct val="90000"/>
              </a:lnSpc>
              <a:spcBef>
                <a:spcPts val="375"/>
              </a:spcBef>
              <a:spcAft>
                <a:spcPts val="0"/>
              </a:spcAft>
              <a:buClr>
                <a:srgbClr val="888888"/>
              </a:buClr>
              <a:buSzPts val="1200"/>
              <a:buNone/>
              <a:defRPr sz="1200">
                <a:solidFill>
                  <a:srgbClr val="888888"/>
                </a:solidFill>
              </a:defRPr>
            </a:lvl8pPr>
            <a:lvl9pPr marL="4114800" lvl="8" indent="-228600" algn="l">
              <a:lnSpc>
                <a:spcPct val="90000"/>
              </a:lnSpc>
              <a:spcBef>
                <a:spcPts val="375"/>
              </a:spcBef>
              <a:spcAft>
                <a:spcPts val="0"/>
              </a:spcAft>
              <a:buClr>
                <a:srgbClr val="888888"/>
              </a:buClr>
              <a:buSzPts val="1200"/>
              <a:buNone/>
              <a:defRPr sz="1200">
                <a:solidFill>
                  <a:srgbClr val="888888"/>
                </a:solidFill>
              </a:defRPr>
            </a:lvl9pPr>
          </a:lstStyle>
          <a:p>
            <a:endParaRPr/>
          </a:p>
        </p:txBody>
      </p:sp>
      <p:sp>
        <p:nvSpPr>
          <p:cNvPr id="53" name="Google Shape;53;p30"/>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30"/>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30"/>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56"/>
        <p:cNvGrpSpPr/>
        <p:nvPr/>
      </p:nvGrpSpPr>
      <p:grpSpPr>
        <a:xfrm>
          <a:off x="0" y="0"/>
          <a:ext cx="0" cy="0"/>
          <a:chOff x="0" y="0"/>
          <a:chExt cx="0" cy="0"/>
        </a:xfrm>
      </p:grpSpPr>
      <p:sp>
        <p:nvSpPr>
          <p:cNvPr id="57" name="Google Shape;57;p3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8" name="Google Shape;58;p31"/>
          <p:cNvSpPr txBox="1">
            <a:spLocks noGrp="1"/>
          </p:cNvSpPr>
          <p:nvPr>
            <p:ph type="body" idx="1"/>
          </p:nvPr>
        </p:nvSpPr>
        <p:spPr>
          <a:xfrm>
            <a:off x="6286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59" name="Google Shape;59;p31"/>
          <p:cNvSpPr txBox="1">
            <a:spLocks noGrp="1"/>
          </p:cNvSpPr>
          <p:nvPr>
            <p:ph type="body" idx="2"/>
          </p:nvPr>
        </p:nvSpPr>
        <p:spPr>
          <a:xfrm>
            <a:off x="4629150" y="1369219"/>
            <a:ext cx="3886200" cy="3263504"/>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0" name="Google Shape;60;p3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3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3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63"/>
        <p:cNvGrpSpPr/>
        <p:nvPr/>
      </p:nvGrpSpPr>
      <p:grpSpPr>
        <a:xfrm>
          <a:off x="0" y="0"/>
          <a:ext cx="0" cy="0"/>
          <a:chOff x="0" y="0"/>
          <a:chExt cx="0" cy="0"/>
        </a:xfrm>
      </p:grpSpPr>
      <p:sp>
        <p:nvSpPr>
          <p:cNvPr id="64" name="Google Shape;64;p32"/>
          <p:cNvSpPr txBox="1">
            <a:spLocks noGrp="1"/>
          </p:cNvSpPr>
          <p:nvPr>
            <p:ph type="title"/>
          </p:nvPr>
        </p:nvSpPr>
        <p:spPr>
          <a:xfrm>
            <a:off x="629841"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32"/>
          <p:cNvSpPr txBox="1">
            <a:spLocks noGrp="1"/>
          </p:cNvSpPr>
          <p:nvPr>
            <p:ph type="body" idx="1"/>
          </p:nvPr>
        </p:nvSpPr>
        <p:spPr>
          <a:xfrm>
            <a:off x="629842" y="1260872"/>
            <a:ext cx="3868340"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66" name="Google Shape;66;p32"/>
          <p:cNvSpPr txBox="1">
            <a:spLocks noGrp="1"/>
          </p:cNvSpPr>
          <p:nvPr>
            <p:ph type="body" idx="2"/>
          </p:nvPr>
        </p:nvSpPr>
        <p:spPr>
          <a:xfrm>
            <a:off x="629842" y="1878806"/>
            <a:ext cx="3868340"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7" name="Google Shape;67;p32"/>
          <p:cNvSpPr txBox="1">
            <a:spLocks noGrp="1"/>
          </p:cNvSpPr>
          <p:nvPr>
            <p:ph type="body" idx="3"/>
          </p:nvPr>
        </p:nvSpPr>
        <p:spPr>
          <a:xfrm>
            <a:off x="4629150" y="1260872"/>
            <a:ext cx="3887391" cy="617934"/>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50"/>
              </a:spcBef>
              <a:spcAft>
                <a:spcPts val="0"/>
              </a:spcAft>
              <a:buClr>
                <a:schemeClr val="dk1"/>
              </a:buClr>
              <a:buSzPts val="1800"/>
              <a:buNone/>
              <a:defRPr sz="1800" b="1"/>
            </a:lvl1pPr>
            <a:lvl2pPr marL="914400" lvl="1" indent="-228600" algn="l">
              <a:lnSpc>
                <a:spcPct val="90000"/>
              </a:lnSpc>
              <a:spcBef>
                <a:spcPts val="375"/>
              </a:spcBef>
              <a:spcAft>
                <a:spcPts val="0"/>
              </a:spcAft>
              <a:buClr>
                <a:schemeClr val="dk1"/>
              </a:buClr>
              <a:buSzPts val="1500"/>
              <a:buNone/>
              <a:defRPr sz="1500" b="1"/>
            </a:lvl2pPr>
            <a:lvl3pPr marL="1371600" lvl="2" indent="-228600" algn="l">
              <a:lnSpc>
                <a:spcPct val="90000"/>
              </a:lnSpc>
              <a:spcBef>
                <a:spcPts val="375"/>
              </a:spcBef>
              <a:spcAft>
                <a:spcPts val="0"/>
              </a:spcAft>
              <a:buClr>
                <a:schemeClr val="dk1"/>
              </a:buClr>
              <a:buSzPts val="1350"/>
              <a:buNone/>
              <a:defRPr sz="1350" b="1"/>
            </a:lvl3pPr>
            <a:lvl4pPr marL="1828800" lvl="3" indent="-228600" algn="l">
              <a:lnSpc>
                <a:spcPct val="90000"/>
              </a:lnSpc>
              <a:spcBef>
                <a:spcPts val="375"/>
              </a:spcBef>
              <a:spcAft>
                <a:spcPts val="0"/>
              </a:spcAft>
              <a:buClr>
                <a:schemeClr val="dk1"/>
              </a:buClr>
              <a:buSzPts val="1200"/>
              <a:buNone/>
              <a:defRPr sz="1200" b="1"/>
            </a:lvl4pPr>
            <a:lvl5pPr marL="2286000" lvl="4" indent="-228600" algn="l">
              <a:lnSpc>
                <a:spcPct val="90000"/>
              </a:lnSpc>
              <a:spcBef>
                <a:spcPts val="375"/>
              </a:spcBef>
              <a:spcAft>
                <a:spcPts val="0"/>
              </a:spcAft>
              <a:buClr>
                <a:schemeClr val="dk1"/>
              </a:buClr>
              <a:buSzPts val="1200"/>
              <a:buNone/>
              <a:defRPr sz="1200" b="1"/>
            </a:lvl5pPr>
            <a:lvl6pPr marL="2743200" lvl="5" indent="-228600" algn="l">
              <a:lnSpc>
                <a:spcPct val="90000"/>
              </a:lnSpc>
              <a:spcBef>
                <a:spcPts val="375"/>
              </a:spcBef>
              <a:spcAft>
                <a:spcPts val="0"/>
              </a:spcAft>
              <a:buClr>
                <a:schemeClr val="dk1"/>
              </a:buClr>
              <a:buSzPts val="1200"/>
              <a:buNone/>
              <a:defRPr sz="1200" b="1"/>
            </a:lvl6pPr>
            <a:lvl7pPr marL="3200400" lvl="6" indent="-228600" algn="l">
              <a:lnSpc>
                <a:spcPct val="90000"/>
              </a:lnSpc>
              <a:spcBef>
                <a:spcPts val="375"/>
              </a:spcBef>
              <a:spcAft>
                <a:spcPts val="0"/>
              </a:spcAft>
              <a:buClr>
                <a:schemeClr val="dk1"/>
              </a:buClr>
              <a:buSzPts val="1200"/>
              <a:buNone/>
              <a:defRPr sz="1200" b="1"/>
            </a:lvl7pPr>
            <a:lvl8pPr marL="3657600" lvl="7" indent="-228600" algn="l">
              <a:lnSpc>
                <a:spcPct val="90000"/>
              </a:lnSpc>
              <a:spcBef>
                <a:spcPts val="375"/>
              </a:spcBef>
              <a:spcAft>
                <a:spcPts val="0"/>
              </a:spcAft>
              <a:buClr>
                <a:schemeClr val="dk1"/>
              </a:buClr>
              <a:buSzPts val="1200"/>
              <a:buNone/>
              <a:defRPr sz="1200" b="1"/>
            </a:lvl8pPr>
            <a:lvl9pPr marL="4114800" lvl="8" indent="-228600" algn="l">
              <a:lnSpc>
                <a:spcPct val="90000"/>
              </a:lnSpc>
              <a:spcBef>
                <a:spcPts val="375"/>
              </a:spcBef>
              <a:spcAft>
                <a:spcPts val="0"/>
              </a:spcAft>
              <a:buClr>
                <a:schemeClr val="dk1"/>
              </a:buClr>
              <a:buSzPts val="1200"/>
              <a:buNone/>
              <a:defRPr sz="1200" b="1"/>
            </a:lvl9pPr>
          </a:lstStyle>
          <a:p>
            <a:endParaRPr/>
          </a:p>
        </p:txBody>
      </p:sp>
      <p:sp>
        <p:nvSpPr>
          <p:cNvPr id="68" name="Google Shape;68;p32"/>
          <p:cNvSpPr txBox="1">
            <a:spLocks noGrp="1"/>
          </p:cNvSpPr>
          <p:nvPr>
            <p:ph type="body" idx="4"/>
          </p:nvPr>
        </p:nvSpPr>
        <p:spPr>
          <a:xfrm>
            <a:off x="4629150" y="1878806"/>
            <a:ext cx="3887391" cy="2763441"/>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750"/>
              </a:spcBef>
              <a:spcAft>
                <a:spcPts val="0"/>
              </a:spcAft>
              <a:buClr>
                <a:schemeClr val="dk1"/>
              </a:buClr>
              <a:buSzPts val="1800"/>
              <a:buChar char="•"/>
              <a:defRPr/>
            </a:lvl1pPr>
            <a:lvl2pPr marL="914400" lvl="1" indent="-342900" algn="l">
              <a:lnSpc>
                <a:spcPct val="90000"/>
              </a:lnSpc>
              <a:spcBef>
                <a:spcPts val="375"/>
              </a:spcBef>
              <a:spcAft>
                <a:spcPts val="0"/>
              </a:spcAft>
              <a:buClr>
                <a:schemeClr val="dk1"/>
              </a:buClr>
              <a:buSzPts val="1800"/>
              <a:buChar char="•"/>
              <a:defRPr/>
            </a:lvl2pPr>
            <a:lvl3pPr marL="1371600" lvl="2" indent="-342900" algn="l">
              <a:lnSpc>
                <a:spcPct val="90000"/>
              </a:lnSpc>
              <a:spcBef>
                <a:spcPts val="375"/>
              </a:spcBef>
              <a:spcAft>
                <a:spcPts val="0"/>
              </a:spcAft>
              <a:buClr>
                <a:schemeClr val="dk1"/>
              </a:buClr>
              <a:buSzPts val="1800"/>
              <a:buChar char="•"/>
              <a:defRPr/>
            </a:lvl3pPr>
            <a:lvl4pPr marL="1828800" lvl="3" indent="-342900" algn="l">
              <a:lnSpc>
                <a:spcPct val="90000"/>
              </a:lnSpc>
              <a:spcBef>
                <a:spcPts val="375"/>
              </a:spcBef>
              <a:spcAft>
                <a:spcPts val="0"/>
              </a:spcAft>
              <a:buClr>
                <a:schemeClr val="dk1"/>
              </a:buClr>
              <a:buSzPts val="1800"/>
              <a:buChar char="•"/>
              <a:defRPr/>
            </a:lvl4pPr>
            <a:lvl5pPr marL="2286000" lvl="4" indent="-342900" algn="l">
              <a:lnSpc>
                <a:spcPct val="90000"/>
              </a:lnSpc>
              <a:spcBef>
                <a:spcPts val="375"/>
              </a:spcBef>
              <a:spcAft>
                <a:spcPts val="0"/>
              </a:spcAft>
              <a:buClr>
                <a:schemeClr val="dk1"/>
              </a:buClr>
              <a:buSzPts val="1800"/>
              <a:buChar char="•"/>
              <a:defRPr/>
            </a:lvl5pPr>
            <a:lvl6pPr marL="2743200" lvl="5" indent="-342900" algn="l">
              <a:lnSpc>
                <a:spcPct val="90000"/>
              </a:lnSpc>
              <a:spcBef>
                <a:spcPts val="375"/>
              </a:spcBef>
              <a:spcAft>
                <a:spcPts val="0"/>
              </a:spcAft>
              <a:buClr>
                <a:schemeClr val="dk1"/>
              </a:buClr>
              <a:buSzPts val="1800"/>
              <a:buChar char="•"/>
              <a:defRPr/>
            </a:lvl6pPr>
            <a:lvl7pPr marL="3200400" lvl="6" indent="-342900" algn="l">
              <a:lnSpc>
                <a:spcPct val="90000"/>
              </a:lnSpc>
              <a:spcBef>
                <a:spcPts val="375"/>
              </a:spcBef>
              <a:spcAft>
                <a:spcPts val="0"/>
              </a:spcAft>
              <a:buClr>
                <a:schemeClr val="dk1"/>
              </a:buClr>
              <a:buSzPts val="1800"/>
              <a:buChar char="•"/>
              <a:defRPr/>
            </a:lvl7pPr>
            <a:lvl8pPr marL="3657600" lvl="7" indent="-342900" algn="l">
              <a:lnSpc>
                <a:spcPct val="90000"/>
              </a:lnSpc>
              <a:spcBef>
                <a:spcPts val="375"/>
              </a:spcBef>
              <a:spcAft>
                <a:spcPts val="0"/>
              </a:spcAft>
              <a:buClr>
                <a:schemeClr val="dk1"/>
              </a:buClr>
              <a:buSzPts val="1800"/>
              <a:buChar char="•"/>
              <a:defRPr/>
            </a:lvl8pPr>
            <a:lvl9pPr marL="4114800" lvl="8" indent="-342900" algn="l">
              <a:lnSpc>
                <a:spcPct val="90000"/>
              </a:lnSpc>
              <a:spcBef>
                <a:spcPts val="375"/>
              </a:spcBef>
              <a:spcAft>
                <a:spcPts val="0"/>
              </a:spcAft>
              <a:buClr>
                <a:schemeClr val="dk1"/>
              </a:buClr>
              <a:buSzPts val="1800"/>
              <a:buChar char="•"/>
              <a:defRPr/>
            </a:lvl9pPr>
          </a:lstStyle>
          <a:p>
            <a:endParaRPr/>
          </a:p>
        </p:txBody>
      </p:sp>
      <p:sp>
        <p:nvSpPr>
          <p:cNvPr id="69" name="Google Shape;69;p3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 name="Google Shape;70;p3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3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2"/>
        <p:cNvGrpSpPr/>
        <p:nvPr/>
      </p:nvGrpSpPr>
      <p:grpSpPr>
        <a:xfrm>
          <a:off x="0" y="0"/>
          <a:ext cx="0" cy="0"/>
          <a:chOff x="0" y="0"/>
          <a:chExt cx="0" cy="0"/>
        </a:xfrm>
      </p:grpSpPr>
      <p:sp>
        <p:nvSpPr>
          <p:cNvPr id="73" name="Google Shape;73;p33"/>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33"/>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33"/>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33"/>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slideLayout" Target="../slideLayouts/slideLayout13.xml"/><Relationship Id="rId5" Type="http://schemas.openxmlformats.org/officeDocument/2006/relationships/slideLayout" Target="../slideLayouts/slideLayout7.xml"/><Relationship Id="rId10" Type="http://schemas.openxmlformats.org/officeDocument/2006/relationships/slideLayout" Target="../slideLayouts/slideLayout12.xml"/><Relationship Id="rId4" Type="http://schemas.openxmlformats.org/officeDocument/2006/relationships/slideLayout" Target="../slideLayouts/slideLayout6.xml"/><Relationship Id="rId9" Type="http://schemas.openxmlformats.org/officeDocument/2006/relationships/slideLayout" Target="../slideLayouts/slideLayout1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5"/>
        <p:cNvGrpSpPr/>
        <p:nvPr/>
      </p:nvGrpSpPr>
      <p:grpSpPr>
        <a:xfrm>
          <a:off x="0" y="0"/>
          <a:ext cx="0" cy="0"/>
          <a:chOff x="0" y="0"/>
          <a:chExt cx="0" cy="0"/>
        </a:xfrm>
      </p:grpSpPr>
      <p:sp>
        <p:nvSpPr>
          <p:cNvPr id="6" name="Google Shape;6;p22"/>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lt1"/>
              </a:buClr>
              <a:buSzPts val="3300"/>
              <a:buFont typeface="Calibri"/>
              <a:buNone/>
              <a:defRPr sz="33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22"/>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lt1"/>
              </a:buClr>
              <a:buSzPts val="2100"/>
              <a:buFont typeface="Arial"/>
              <a:buChar char="•"/>
              <a:defRPr sz="2100" b="0" i="0" u="none" strike="noStrike" cap="none">
                <a:solidFill>
                  <a:schemeClr val="lt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lt1"/>
              </a:buClr>
              <a:buSzPts val="1800"/>
              <a:buFont typeface="Arial"/>
              <a:buChar char="•"/>
              <a:defRPr sz="1800" b="0" i="0" u="none" strike="noStrike" cap="none">
                <a:solidFill>
                  <a:schemeClr val="lt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lt1"/>
              </a:buClr>
              <a:buSzPts val="1500"/>
              <a:buFont typeface="Arial"/>
              <a:buChar char="•"/>
              <a:defRPr sz="1500" b="0" i="0" u="none" strike="noStrike" cap="none">
                <a:solidFill>
                  <a:schemeClr val="lt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lt1"/>
              </a:buClr>
              <a:buSzPts val="1350"/>
              <a:buFont typeface="Arial"/>
              <a:buChar char="•"/>
              <a:defRPr sz="1350" b="0" i="0" u="none" strike="noStrike" cap="none">
                <a:solidFill>
                  <a:schemeClr val="lt1"/>
                </a:solidFill>
                <a:latin typeface="Calibri"/>
                <a:ea typeface="Calibri"/>
                <a:cs typeface="Calibri"/>
                <a:sym typeface="Calibri"/>
              </a:defRPr>
            </a:lvl9pPr>
          </a:lstStyle>
          <a:p>
            <a:endParaRPr/>
          </a:p>
        </p:txBody>
      </p:sp>
      <p:sp>
        <p:nvSpPr>
          <p:cNvPr id="8" name="Google Shape;8;p22"/>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9" name="Google Shape;9;p22"/>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chemeClr val="lt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lt1"/>
                </a:solidFill>
                <a:latin typeface="Calibri"/>
                <a:ea typeface="Calibri"/>
                <a:cs typeface="Calibri"/>
                <a:sym typeface="Calibri"/>
              </a:defRPr>
            </a:lvl9pPr>
          </a:lstStyle>
          <a:p>
            <a:endParaRPr/>
          </a:p>
        </p:txBody>
      </p:sp>
      <p:sp>
        <p:nvSpPr>
          <p:cNvPr id="10" name="Google Shape;10;p22"/>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1pPr>
            <a:lvl2pPr marL="0" marR="0" lvl="1" indent="0" algn="r" rtl="0">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2pPr>
            <a:lvl3pPr marL="0" marR="0" lvl="2" indent="0" algn="r" rtl="0">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3pPr>
            <a:lvl4pPr marL="0" marR="0" lvl="3" indent="0" algn="r" rtl="0">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4pPr>
            <a:lvl5pPr marL="0" marR="0" lvl="4" indent="0" algn="r" rtl="0">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5pPr>
            <a:lvl6pPr marL="0" marR="0" lvl="5" indent="0" algn="r" rtl="0">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6pPr>
            <a:lvl7pPr marL="0" marR="0" lvl="6" indent="0" algn="r" rtl="0">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7pPr>
            <a:lvl8pPr marL="0" marR="0" lvl="7" indent="0" algn="r" rtl="0">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8pPr>
            <a:lvl9pPr marL="0" marR="0" lvl="8" indent="0" algn="r" rtl="0">
              <a:lnSpc>
                <a:spcPct val="100000"/>
              </a:lnSpc>
              <a:spcBef>
                <a:spcPts val="0"/>
              </a:spcBef>
              <a:spcAft>
                <a:spcPts val="0"/>
              </a:spcAft>
              <a:buClr>
                <a:schemeClr val="lt1"/>
              </a:buClr>
              <a:buSzPts val="900"/>
              <a:buFont typeface="Calibri"/>
              <a:buNone/>
              <a:defRPr sz="900" b="0" i="0" u="none" strike="noStrike" cap="none">
                <a:solidFill>
                  <a:schemeClr val="lt1"/>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
        <p:cNvGrpSpPr/>
        <p:nvPr/>
      </p:nvGrpSpPr>
      <p:grpSpPr>
        <a:xfrm>
          <a:off x="0" y="0"/>
          <a:ext cx="0" cy="0"/>
          <a:chOff x="0" y="0"/>
          <a:chExt cx="0" cy="0"/>
        </a:xfrm>
      </p:grpSpPr>
      <p:sp>
        <p:nvSpPr>
          <p:cNvPr id="22" name="Google Shape;22;p21"/>
          <p:cNvSpPr txBox="1">
            <a:spLocks noGrp="1"/>
          </p:cNvSpPr>
          <p:nvPr>
            <p:ph type="title"/>
          </p:nvPr>
        </p:nvSpPr>
        <p:spPr>
          <a:xfrm>
            <a:off x="628650" y="273844"/>
            <a:ext cx="7886700" cy="994172"/>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3300"/>
              <a:buFont typeface="Calibri"/>
              <a:buNone/>
              <a:defRPr sz="33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3" name="Google Shape;23;p21"/>
          <p:cNvSpPr txBox="1">
            <a:spLocks noGrp="1"/>
          </p:cNvSpPr>
          <p:nvPr>
            <p:ph type="body" idx="1"/>
          </p:nvPr>
        </p:nvSpPr>
        <p:spPr>
          <a:xfrm>
            <a:off x="628650" y="1369219"/>
            <a:ext cx="7886700" cy="3263504"/>
          </a:xfrm>
          <a:prstGeom prst="rect">
            <a:avLst/>
          </a:prstGeom>
          <a:noFill/>
          <a:ln>
            <a:noFill/>
          </a:ln>
        </p:spPr>
        <p:txBody>
          <a:bodyPr spcFirstLastPara="1" wrap="square" lIns="91425" tIns="45700" rIns="91425" bIns="45700" anchor="t" anchorCtr="0">
            <a:normAutofit/>
          </a:bodyPr>
          <a:lstStyle>
            <a:lvl1pPr marL="457200" marR="0" lvl="0" indent="-361950" algn="l" rtl="0">
              <a:lnSpc>
                <a:spcPct val="90000"/>
              </a:lnSpc>
              <a:spcBef>
                <a:spcPts val="750"/>
              </a:spcBef>
              <a:spcAft>
                <a:spcPts val="0"/>
              </a:spcAft>
              <a:buClr>
                <a:schemeClr val="dk1"/>
              </a:buClr>
              <a:buSzPts val="2100"/>
              <a:buFont typeface="Arial"/>
              <a:buChar char="•"/>
              <a:defRPr sz="2100" b="0" i="0" u="none" strike="noStrike" cap="none">
                <a:solidFill>
                  <a:schemeClr val="dk1"/>
                </a:solidFill>
                <a:latin typeface="Calibri"/>
                <a:ea typeface="Calibri"/>
                <a:cs typeface="Calibri"/>
                <a:sym typeface="Calibri"/>
              </a:defRPr>
            </a:lvl1pPr>
            <a:lvl2pPr marL="914400" marR="0" lvl="1" indent="-342900" algn="l" rtl="0">
              <a:lnSpc>
                <a:spcPct val="90000"/>
              </a:lnSpc>
              <a:spcBef>
                <a:spcPts val="375"/>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2pPr>
            <a:lvl3pPr marL="1371600" marR="0" lvl="2" indent="-323850" algn="l" rtl="0">
              <a:lnSpc>
                <a:spcPct val="90000"/>
              </a:lnSpc>
              <a:spcBef>
                <a:spcPts val="375"/>
              </a:spcBef>
              <a:spcAft>
                <a:spcPts val="0"/>
              </a:spcAft>
              <a:buClr>
                <a:schemeClr val="dk1"/>
              </a:buClr>
              <a:buSzPts val="1500"/>
              <a:buFont typeface="Arial"/>
              <a:buChar char="•"/>
              <a:defRPr sz="1500" b="0" i="0" u="none" strike="noStrike" cap="none">
                <a:solidFill>
                  <a:schemeClr val="dk1"/>
                </a:solidFill>
                <a:latin typeface="Calibri"/>
                <a:ea typeface="Calibri"/>
                <a:cs typeface="Calibri"/>
                <a:sym typeface="Calibri"/>
              </a:defRPr>
            </a:lvl3pPr>
            <a:lvl4pPr marL="1828800" marR="0" lvl="3"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4pPr>
            <a:lvl5pPr marL="2286000" marR="0" lvl="4"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5pPr>
            <a:lvl6pPr marL="2743200" marR="0" lvl="5"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6pPr>
            <a:lvl7pPr marL="3200400" marR="0" lvl="6"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7pPr>
            <a:lvl8pPr marL="3657600" marR="0" lvl="7"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8pPr>
            <a:lvl9pPr marL="4114800" marR="0" lvl="8" indent="-314325" algn="l" rtl="0">
              <a:lnSpc>
                <a:spcPct val="90000"/>
              </a:lnSpc>
              <a:spcBef>
                <a:spcPts val="375"/>
              </a:spcBef>
              <a:spcAft>
                <a:spcPts val="0"/>
              </a:spcAft>
              <a:buClr>
                <a:schemeClr val="dk1"/>
              </a:buClr>
              <a:buSzPts val="1350"/>
              <a:buFont typeface="Arial"/>
              <a:buChar char="•"/>
              <a:defRPr sz="1350" b="0" i="0" u="none" strike="noStrike" cap="none">
                <a:solidFill>
                  <a:schemeClr val="dk1"/>
                </a:solidFill>
                <a:latin typeface="Calibri"/>
                <a:ea typeface="Calibri"/>
                <a:cs typeface="Calibri"/>
                <a:sym typeface="Calibri"/>
              </a:defRPr>
            </a:lvl9pPr>
          </a:lstStyle>
          <a:p>
            <a:endParaRPr/>
          </a:p>
        </p:txBody>
      </p:sp>
      <p:sp>
        <p:nvSpPr>
          <p:cNvPr id="24" name="Google Shape;24;p21"/>
          <p:cNvSpPr txBox="1">
            <a:spLocks noGrp="1"/>
          </p:cNvSpPr>
          <p:nvPr>
            <p:ph type="dt" idx="10"/>
          </p:nvPr>
        </p:nvSpPr>
        <p:spPr>
          <a:xfrm>
            <a:off x="628650" y="4767263"/>
            <a:ext cx="2057400" cy="273844"/>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5" name="Google Shape;25;p21"/>
          <p:cNvSpPr txBox="1">
            <a:spLocks noGrp="1"/>
          </p:cNvSpPr>
          <p:nvPr>
            <p:ph type="ftr" idx="11"/>
          </p:nvPr>
        </p:nvSpPr>
        <p:spPr>
          <a:xfrm>
            <a:off x="3028950" y="4767263"/>
            <a:ext cx="3086100" cy="273844"/>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9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26" name="Google Shape;26;p21"/>
          <p:cNvSpPr txBox="1">
            <a:spLocks noGrp="1"/>
          </p:cNvSpPr>
          <p:nvPr>
            <p:ph type="sldNum" idx="12"/>
          </p:nvPr>
        </p:nvSpPr>
        <p:spPr>
          <a:xfrm>
            <a:off x="6457950" y="4767263"/>
            <a:ext cx="2057400" cy="273844"/>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888888"/>
              </a:buClr>
              <a:buSzPts val="900"/>
              <a:buFont typeface="Calibri"/>
              <a:buNone/>
              <a:defRPr sz="9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2" r:id="rId1"/>
    <p:sldLayoutId id="2147483655" r:id="rId2"/>
    <p:sldLayoutId id="2147483656" r:id="rId3"/>
    <p:sldLayoutId id="2147483657" r:id="rId4"/>
    <p:sldLayoutId id="2147483658" r:id="rId5"/>
    <p:sldLayoutId id="2147483659" r:id="rId6"/>
    <p:sldLayoutId id="2147483660" r:id="rId7"/>
    <p:sldLayoutId id="2147483661" r:id="rId8"/>
    <p:sldLayoutId id="2147483662" r:id="rId9"/>
    <p:sldLayoutId id="2147483663" r:id="rId10"/>
    <p:sldLayoutId id="2147483664"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1.xml"/><Relationship Id="rId1" Type="http://schemas.openxmlformats.org/officeDocument/2006/relationships/slideLayout" Target="../slideLayouts/slideLayout9.xml"/><Relationship Id="rId5" Type="http://schemas.openxmlformats.org/officeDocument/2006/relationships/image" Target="../media/image21.png"/><Relationship Id="rId4" Type="http://schemas.openxmlformats.org/officeDocument/2006/relationships/image" Target="../media/image20.png"/></Relationships>
</file>

<file path=ppt/slides/_rels/slide32.xml.rels><?xml version="1.0" encoding="UTF-8" standalone="yes"?>
<Relationships xmlns="http://schemas.openxmlformats.org/package/2006/relationships"><Relationship Id="rId3" Type="http://schemas.openxmlformats.org/officeDocument/2006/relationships/hyperlink" Target="https://drive.google.com/file/d/1Ve-MaUbMDD6imSZIJtf2zMafA3TYUnrG/view?usp=drive_link" TargetMode="External"/><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3.tiff"/><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hyperlink" Target="https://drive.google.com/file/d/1VdWY4btEADgt-nf7AdgJqVDfvCdRMFrX/view?usp=drive_link" TargetMode="External"/></Relationships>
</file>

<file path=ppt/slides/_rels/slide3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hyperlink" Target="https://drive.google.com/file/d/1Vd2n3y8ihZln6DQU4OAfc_qk0tkJimmU/view?usp=drive_link" TargetMode="Externa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2.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43.xml"/><Relationship Id="rId1" Type="http://schemas.openxmlformats.org/officeDocument/2006/relationships/slideLayout" Target="../slideLayouts/slideLayout4.xml"/><Relationship Id="rId6" Type="http://schemas.openxmlformats.org/officeDocument/2006/relationships/hyperlink" Target="https://knowledge.exlibrisgroup.com/Primo/Product_Documentation/020Primo_VE/Primo_VE_(English)/120Other_Configurations/Mapping_to_the_Display%2C_Facets%2C_and_Search_Sections_in_the_Primo_VE_Record#Dublin_Core" TargetMode="External"/><Relationship Id="rId5" Type="http://schemas.openxmlformats.org/officeDocument/2006/relationships/hyperlink" Target="https://knowledge.exlibrisgroup.com/Primo/Product_Documentation/020Primo_VE/Primo_VE_(English)/100Loading_Records_from_External_Sources_into_Primo_VE/Configuring_Normalization_Rules_for_External_Resources_(Primo_VE)" TargetMode="External"/><Relationship Id="rId4" Type="http://schemas.openxmlformats.org/officeDocument/2006/relationships/hyperlink" Target="https://knowledge.exlibrisgroup.com/Primo/Product_Documentation/020Primo_VE/Primo_VE_(English)/100Loading_Records_from_External_Sources_into_Primo_VE"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s://knowledge.exlibrisgroup.com/Alma/Community_Knowledge/Generic_XML_Normalization_Rules_and_XPath_Tips" TargetMode="External"/><Relationship Id="rId3" Type="http://schemas.openxmlformats.org/officeDocument/2006/relationships/image" Target="../media/image31.jpg"/><Relationship Id="rId7" Type="http://schemas.openxmlformats.org/officeDocument/2006/relationships/hyperlink" Target="https://github.com/primousers/primo-ve-norm" TargetMode="External"/><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hyperlink" Target="https://github.com/primousers/primo-ve-norm/wiki/" TargetMode="External"/><Relationship Id="rId5" Type="http://schemas.openxmlformats.org/officeDocument/2006/relationships/hyperlink" Target="https://www.w3.org/TR/1999/REC-xpath-19991116/" TargetMode="External"/><Relationship Id="rId4" Type="http://schemas.openxmlformats.org/officeDocument/2006/relationships/hyperlink" Target="https://www.w3schools.com/xml/xpath_intro.asp" TargetMode="External"/><Relationship Id="rId9" Type="http://schemas.openxmlformats.org/officeDocument/2006/relationships/hyperlink" Target="https://github.com/mwan-work/PrimoVE-External-Data-Normalization/tree/main" TargetMode="External"/></Relationships>
</file>

<file path=ppt/slides/_rels/slide4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6.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7.png"/><Relationship Id="rId13" Type="http://schemas.openxmlformats.org/officeDocument/2006/relationships/slide" Target="slide26.xml"/><Relationship Id="rId18" Type="http://schemas.openxmlformats.org/officeDocument/2006/relationships/image" Target="../media/image11.png"/><Relationship Id="rId3" Type="http://schemas.openxmlformats.org/officeDocument/2006/relationships/image" Target="../media/image6.png"/><Relationship Id="rId21" Type="http://schemas.openxmlformats.org/officeDocument/2006/relationships/image" Target="../media/image12.png"/><Relationship Id="rId7" Type="http://schemas.openxmlformats.org/officeDocument/2006/relationships/slide" Target="slide10.xml"/><Relationship Id="rId12" Type="http://schemas.openxmlformats.org/officeDocument/2006/relationships/image" Target="../media/image9.png"/><Relationship Id="rId17" Type="http://schemas.openxmlformats.org/officeDocument/2006/relationships/image" Target="../media/image10.png"/><Relationship Id="rId2" Type="http://schemas.openxmlformats.org/officeDocument/2006/relationships/notesSlide" Target="../notesSlides/notesSlide5.xml"/><Relationship Id="rId16" Type="http://schemas.openxmlformats.org/officeDocument/2006/relationships/slide" Target="slide30.xml"/><Relationship Id="rId20" Type="http://schemas.openxmlformats.org/officeDocument/2006/relationships/image" Target="../media/image11.png"/><Relationship Id="rId1" Type="http://schemas.openxmlformats.org/officeDocument/2006/relationships/slideLayout" Target="../slideLayouts/slideLayout3.xml"/><Relationship Id="rId6" Type="http://schemas.openxmlformats.org/officeDocument/2006/relationships/image" Target="../media/image7.png"/><Relationship Id="rId11" Type="http://schemas.openxmlformats.org/officeDocument/2006/relationships/image" Target="../media/image8.png"/><Relationship Id="rId5" Type="http://schemas.openxmlformats.org/officeDocument/2006/relationships/image" Target="../media/image6.png"/><Relationship Id="rId15" Type="http://schemas.openxmlformats.org/officeDocument/2006/relationships/image" Target="../media/image10.png"/><Relationship Id="rId23" Type="http://schemas.openxmlformats.org/officeDocument/2006/relationships/image" Target="../media/image12.png"/><Relationship Id="rId10" Type="http://schemas.openxmlformats.org/officeDocument/2006/relationships/slide" Target="slide17.xml"/><Relationship Id="rId19" Type="http://schemas.openxmlformats.org/officeDocument/2006/relationships/slide" Target="slide34.xml"/><Relationship Id="rId4" Type="http://schemas.openxmlformats.org/officeDocument/2006/relationships/slide" Target="slide6.xml"/><Relationship Id="rId9" Type="http://schemas.openxmlformats.org/officeDocument/2006/relationships/image" Target="../media/image8.png"/><Relationship Id="rId14" Type="http://schemas.openxmlformats.org/officeDocument/2006/relationships/image" Target="../media/image9.png"/><Relationship Id="rId22" Type="http://schemas.openxmlformats.org/officeDocument/2006/relationships/slide" Target="slide4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hyperlink" Target="https://drive.google.com/file/d/1Ve2UiNKunJsDCMlEBwK19Pak4k3Mm8Zq/view?usp=drive_link" TargetMode="External"/><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6"/>
        <p:cNvGrpSpPr/>
        <p:nvPr/>
      </p:nvGrpSpPr>
      <p:grpSpPr>
        <a:xfrm>
          <a:off x="0" y="0"/>
          <a:ext cx="0" cy="0"/>
          <a:chOff x="0" y="0"/>
          <a:chExt cx="0" cy="0"/>
        </a:xfrm>
      </p:grpSpPr>
      <p:pic>
        <p:nvPicPr>
          <p:cNvPr id="13" name="Picture 12" descr="A drawing of a building&#10;&#10;Description automatically generated">
            <a:extLst>
              <a:ext uri="{FF2B5EF4-FFF2-40B4-BE49-F238E27FC236}">
                <a16:creationId xmlns:a16="http://schemas.microsoft.com/office/drawing/2014/main" id="{AEE85092-FFAB-F522-8673-6BD14C68D142}"/>
              </a:ext>
            </a:extLst>
          </p:cNvPr>
          <p:cNvPicPr>
            <a:picLocks noChangeAspect="1"/>
          </p:cNvPicPr>
          <p:nvPr/>
        </p:nvPicPr>
        <p:blipFill>
          <a:blip r:embed="rId3">
            <a:alphaModFix amt="50000"/>
          </a:blip>
          <a:stretch>
            <a:fillRect/>
          </a:stretch>
        </p:blipFill>
        <p:spPr>
          <a:xfrm>
            <a:off x="0" y="0"/>
            <a:ext cx="9144000" cy="8243606"/>
          </a:xfrm>
          <a:prstGeom prst="rect">
            <a:avLst/>
          </a:prstGeom>
        </p:spPr>
      </p:pic>
      <p:sp>
        <p:nvSpPr>
          <p:cNvPr id="2" name="Google Shape;108;p1">
            <a:extLst>
              <a:ext uri="{FF2B5EF4-FFF2-40B4-BE49-F238E27FC236}">
                <a16:creationId xmlns:a16="http://schemas.microsoft.com/office/drawing/2014/main" id="{E82AB64A-4B0E-1983-25F2-E5117DD2FAEE}"/>
              </a:ext>
            </a:extLst>
          </p:cNvPr>
          <p:cNvSpPr txBox="1">
            <a:spLocks noGrp="1"/>
          </p:cNvSpPr>
          <p:nvPr>
            <p:ph type="ctrTitle"/>
          </p:nvPr>
        </p:nvSpPr>
        <p:spPr>
          <a:xfrm>
            <a:off x="1143000" y="841771"/>
            <a:ext cx="6858000" cy="2175389"/>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US" dirty="0"/>
              <a:t>Creating Primo VE Normalization Rules for External Data Sources</a:t>
            </a:r>
            <a:endParaRPr dirty="0"/>
          </a:p>
        </p:txBody>
      </p:sp>
      <p:sp>
        <p:nvSpPr>
          <p:cNvPr id="3" name="Google Shape;109;p1">
            <a:extLst>
              <a:ext uri="{FF2B5EF4-FFF2-40B4-BE49-F238E27FC236}">
                <a16:creationId xmlns:a16="http://schemas.microsoft.com/office/drawing/2014/main" id="{BD660B33-04BE-63B3-47F5-741A5C0FB854}"/>
              </a:ext>
            </a:extLst>
          </p:cNvPr>
          <p:cNvSpPr txBox="1">
            <a:spLocks noGrp="1"/>
          </p:cNvSpPr>
          <p:nvPr>
            <p:ph type="subTitle" idx="1"/>
          </p:nvPr>
        </p:nvSpPr>
        <p:spPr>
          <a:xfrm>
            <a:off x="1143000" y="3119553"/>
            <a:ext cx="6858000" cy="1717490"/>
          </a:xfrm>
          <a:prstGeom prst="rect">
            <a:avLst/>
          </a:prstGeom>
          <a:noFill/>
          <a:ln>
            <a:noFill/>
          </a:ln>
        </p:spPr>
        <p:txBody>
          <a:bodyPr spcFirstLastPara="1" wrap="square" lIns="91425" tIns="91425" rIns="91425" bIns="91425" anchor="t" anchorCtr="0">
            <a:noAutofit/>
          </a:bodyPr>
          <a:lstStyle/>
          <a:p>
            <a:pPr marL="0" indent="0"/>
            <a:r>
              <a:rPr lang="en-US" dirty="0"/>
              <a:t>Lori Stethers</a:t>
            </a:r>
            <a:br>
              <a:rPr lang="en-US" dirty="0"/>
            </a:br>
            <a:r>
              <a:rPr lang="en-US" dirty="0"/>
              <a:t>Systems Librarian, Wesleyan University</a:t>
            </a:r>
            <a:br>
              <a:rPr lang="en-US" dirty="0"/>
            </a:br>
            <a:r>
              <a:rPr lang="en-US" dirty="0"/>
              <a:t>lstethers@wesleyan.edu</a:t>
            </a:r>
            <a:br>
              <a:rPr lang="en-US" dirty="0"/>
            </a:br>
            <a:br>
              <a:rPr lang="en-US" dirty="0">
                <a:solidFill>
                  <a:srgbClr val="FFFFFF"/>
                </a:solidFill>
              </a:rPr>
            </a:br>
            <a:r>
              <a:rPr lang="en-US" sz="1800" dirty="0">
                <a:solidFill>
                  <a:schemeClr val="lt1"/>
                </a:solidFill>
                <a:latin typeface="Calibri"/>
                <a:ea typeface="Calibri"/>
                <a:cs typeface="Calibri"/>
                <a:sym typeface="Calibri"/>
              </a:rPr>
              <a:t>https://github.com/lstethers/primove-normrules/</a:t>
            </a:r>
            <a:endParaRPr dirty="0">
              <a:solidFill>
                <a:srgbClr val="FFFFFF"/>
              </a:solidFill>
            </a:endParaRPr>
          </a:p>
          <a:p>
            <a:pPr marL="0" indent="0">
              <a:spcBef>
                <a:spcPts val="1350"/>
              </a:spcBef>
              <a:spcAft>
                <a:spcPts val="600"/>
              </a:spcAft>
              <a:buClr>
                <a:srgbClr val="FFFFFF"/>
              </a:buClr>
            </a:pPr>
            <a:r>
              <a:rPr lang="en-US" dirty="0">
                <a:solidFill>
                  <a:srgbClr val="FFFFFF"/>
                </a:solidFill>
              </a:rPr>
              <a:t>ELUNA, May 2024</a:t>
            </a:r>
            <a:endParaRPr dirty="0"/>
          </a:p>
        </p:txBody>
      </p:sp>
      <p:pic>
        <p:nvPicPr>
          <p:cNvPr id="4" name="Google Shape;110;p1">
            <a:extLst>
              <a:ext uri="{FF2B5EF4-FFF2-40B4-BE49-F238E27FC236}">
                <a16:creationId xmlns:a16="http://schemas.microsoft.com/office/drawing/2014/main" id="{3455FC03-3022-CF92-FE84-C1C83B2C4EC5}"/>
              </a:ext>
            </a:extLst>
          </p:cNvPr>
          <p:cNvPicPr preferRelativeResize="0"/>
          <p:nvPr/>
        </p:nvPicPr>
        <p:blipFill>
          <a:blip r:embed="rId4">
            <a:alphaModFix/>
          </a:blip>
          <a:stretch>
            <a:fillRect/>
          </a:stretch>
        </p:blipFill>
        <p:spPr>
          <a:xfrm>
            <a:off x="227420" y="3221935"/>
            <a:ext cx="1717501" cy="1717501"/>
          </a:xfrm>
          <a:prstGeom prst="rect">
            <a:avLst/>
          </a:prstGeom>
          <a:noFill/>
          <a:ln>
            <a:noFill/>
          </a:ln>
        </p:spPr>
      </p:pic>
    </p:spTree>
    <p:extLst>
      <p:ext uri="{BB962C8B-B14F-4D97-AF65-F5344CB8AC3E}">
        <p14:creationId xmlns:p14="http://schemas.microsoft.com/office/powerpoint/2010/main" val="18412993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6"/>
        <p:cNvGrpSpPr/>
        <p:nvPr/>
      </p:nvGrpSpPr>
      <p:grpSpPr>
        <a:xfrm>
          <a:off x="0" y="0"/>
          <a:ext cx="0" cy="0"/>
          <a:chOff x="0" y="0"/>
          <a:chExt cx="0" cy="0"/>
        </a:xfrm>
      </p:grpSpPr>
      <p:pic>
        <p:nvPicPr>
          <p:cNvPr id="7" name="Picture 6" descr="People walking on a sidewalk in front of a building&#10;&#10;Description automatically generated">
            <a:extLst>
              <a:ext uri="{FF2B5EF4-FFF2-40B4-BE49-F238E27FC236}">
                <a16:creationId xmlns:a16="http://schemas.microsoft.com/office/drawing/2014/main" id="{1055566E-7668-9459-873F-B3DDCFE3E2CA}"/>
              </a:ext>
            </a:extLst>
          </p:cNvPr>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12897" y="0"/>
            <a:ext cx="9156897" cy="5143500"/>
          </a:xfrm>
          <a:prstGeom prst="rect">
            <a:avLst/>
          </a:prstGeom>
        </p:spPr>
      </p:pic>
      <p:sp>
        <p:nvSpPr>
          <p:cNvPr id="3" name="Google Shape;195;g2ce7d62ffda_0_0">
            <a:extLst>
              <a:ext uri="{FF2B5EF4-FFF2-40B4-BE49-F238E27FC236}">
                <a16:creationId xmlns:a16="http://schemas.microsoft.com/office/drawing/2014/main" id="{5E74A27B-F0EF-8939-CADD-937963D29CF1}"/>
              </a:ext>
            </a:extLst>
          </p:cNvPr>
          <p:cNvSpPr txBox="1"/>
          <p:nvPr/>
        </p:nvSpPr>
        <p:spPr>
          <a:xfrm>
            <a:off x="1143000" y="841771"/>
            <a:ext cx="6858000" cy="2175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000000"/>
              </a:buClr>
              <a:buSzPts val="6000"/>
              <a:buFont typeface="Arial"/>
              <a:buNone/>
            </a:pPr>
            <a:r>
              <a:rPr lang="en-US" sz="6000" b="1" dirty="0">
                <a:solidFill>
                  <a:srgbClr val="FFFFFF"/>
                </a:solidFill>
                <a:latin typeface="Calibri"/>
                <a:ea typeface="Calibri"/>
                <a:cs typeface="Calibri"/>
                <a:sym typeface="Calibri"/>
              </a:rPr>
              <a:t>Dublin Core </a:t>
            </a:r>
            <a:br>
              <a:rPr lang="en-US" sz="6000" b="1" dirty="0">
                <a:solidFill>
                  <a:srgbClr val="FFFFFF"/>
                </a:solidFill>
                <a:latin typeface="Calibri"/>
                <a:ea typeface="Calibri"/>
                <a:cs typeface="Calibri"/>
                <a:sym typeface="Calibri"/>
              </a:rPr>
            </a:br>
            <a:r>
              <a:rPr lang="en-US" sz="6000" b="1" dirty="0">
                <a:solidFill>
                  <a:srgbClr val="FFFFFF"/>
                </a:solidFill>
                <a:latin typeface="Calibri"/>
                <a:ea typeface="Calibri"/>
                <a:cs typeface="Calibri"/>
                <a:sym typeface="Calibri"/>
              </a:rPr>
              <a:t>rule examples</a:t>
            </a:r>
            <a:endParaRPr sz="1400" b="0" i="0" u="none" strike="noStrike" cap="none" dirty="0">
              <a:solidFill>
                <a:srgbClr val="000000"/>
              </a:solidFill>
              <a:latin typeface="Arial"/>
              <a:ea typeface="Arial"/>
              <a:cs typeface="Arial"/>
              <a:sym typeface="Arial"/>
            </a:endParaRPr>
          </a:p>
        </p:txBody>
      </p:sp>
      <p:sp>
        <p:nvSpPr>
          <p:cNvPr id="4" name="Google Shape;196;g2ce7d62ffda_0_0">
            <a:extLst>
              <a:ext uri="{FF2B5EF4-FFF2-40B4-BE49-F238E27FC236}">
                <a16:creationId xmlns:a16="http://schemas.microsoft.com/office/drawing/2014/main" id="{B5841231-97DD-0931-13E7-561B33CFA3BB}"/>
              </a:ext>
            </a:extLst>
          </p:cNvPr>
          <p:cNvSpPr txBox="1"/>
          <p:nvPr/>
        </p:nvSpPr>
        <p:spPr>
          <a:xfrm>
            <a:off x="1576350" y="3332250"/>
            <a:ext cx="5991300" cy="522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lt1"/>
              </a:buClr>
              <a:buSzPts val="2000"/>
              <a:buFont typeface="Calibri"/>
              <a:buNone/>
            </a:pPr>
            <a:r>
              <a:rPr lang="en-US" sz="2200" dirty="0">
                <a:solidFill>
                  <a:schemeClr val="lt1"/>
                </a:solidFill>
                <a:latin typeface="Calibri"/>
                <a:ea typeface="Calibri"/>
                <a:cs typeface="Calibri"/>
                <a:sym typeface="Calibri"/>
              </a:rPr>
              <a:t>https://github.com/lstethers/primove-normrules/</a:t>
            </a:r>
            <a:endParaRPr sz="2300" dirty="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1750657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0"/>
        <p:cNvGrpSpPr/>
        <p:nvPr/>
      </p:nvGrpSpPr>
      <p:grpSpPr>
        <a:xfrm>
          <a:off x="0" y="0"/>
          <a:ext cx="0" cy="0"/>
          <a:chOff x="0" y="0"/>
          <a:chExt cx="0" cy="0"/>
        </a:xfrm>
      </p:grpSpPr>
      <p:sp>
        <p:nvSpPr>
          <p:cNvPr id="201" name="Google Shape;201;g2ca1ee8f43d_0_64"/>
          <p:cNvSpPr txBox="1">
            <a:spLocks noGrp="1"/>
          </p:cNvSpPr>
          <p:nvPr>
            <p:ph type="title"/>
          </p:nvPr>
        </p:nvSpPr>
        <p:spPr>
          <a:xfrm>
            <a:off x="424220" y="-9236"/>
            <a:ext cx="4501500" cy="112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DC Default Mappings</a:t>
            </a:r>
            <a:endParaRPr dirty="0"/>
          </a:p>
        </p:txBody>
      </p:sp>
      <p:sp>
        <p:nvSpPr>
          <p:cNvPr id="202" name="Google Shape;202;g2ca1ee8f43d_0_64"/>
          <p:cNvSpPr txBox="1">
            <a:spLocks noGrp="1"/>
          </p:cNvSpPr>
          <p:nvPr>
            <p:ph type="body" idx="1"/>
          </p:nvPr>
        </p:nvSpPr>
        <p:spPr>
          <a:xfrm>
            <a:off x="175025" y="1737828"/>
            <a:ext cx="4637120" cy="34056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SzPts val="1900"/>
              <a:buNone/>
            </a:pPr>
            <a:r>
              <a:rPr lang="en-US" sz="1900" dirty="0"/>
              <a:t>Fields will be mapped as described in the “</a:t>
            </a:r>
            <a:r>
              <a:rPr lang="en-US" sz="1900" dirty="0">
                <a:solidFill>
                  <a:srgbClr val="F47C30"/>
                </a:solidFill>
                <a:highlight>
                  <a:srgbClr val="FFFFFF"/>
                </a:highlight>
              </a:rPr>
              <a:t>Mapping to the Display, Facets, and Search Sections in the Primo VE Record</a:t>
            </a:r>
            <a:r>
              <a:rPr lang="en-US" sz="1900" dirty="0"/>
              <a:t>“ doc (Dublin Core section)</a:t>
            </a:r>
            <a:endParaRPr sz="1900" dirty="0"/>
          </a:p>
          <a:p>
            <a:pPr marL="0" lvl="0" indent="0" algn="l" rtl="0">
              <a:lnSpc>
                <a:spcPct val="90000"/>
              </a:lnSpc>
              <a:spcBef>
                <a:spcPts val="0"/>
              </a:spcBef>
              <a:spcAft>
                <a:spcPts val="0"/>
              </a:spcAft>
              <a:buNone/>
            </a:pPr>
            <a:endParaRPr sz="1900" dirty="0"/>
          </a:p>
          <a:p>
            <a:pPr marL="0" lvl="0" indent="0" algn="l" rtl="0">
              <a:lnSpc>
                <a:spcPct val="90000"/>
              </a:lnSpc>
              <a:spcBef>
                <a:spcPts val="0"/>
              </a:spcBef>
              <a:spcAft>
                <a:spcPts val="0"/>
              </a:spcAft>
              <a:buNone/>
            </a:pPr>
            <a:r>
              <a:rPr lang="en-US" sz="1900" dirty="0"/>
              <a:t>You only need to add DC norm rules if you want to </a:t>
            </a:r>
            <a:r>
              <a:rPr lang="en-US" sz="1900" b="1" dirty="0"/>
              <a:t>change</a:t>
            </a:r>
            <a:r>
              <a:rPr lang="en-US" sz="1900" dirty="0"/>
              <a:t> the defaults.</a:t>
            </a:r>
            <a:endParaRPr sz="1900" dirty="0"/>
          </a:p>
        </p:txBody>
      </p:sp>
      <p:pic>
        <p:nvPicPr>
          <p:cNvPr id="203" name="Google Shape;203;g2ca1ee8f43d_0_64"/>
          <p:cNvPicPr preferRelativeResize="0"/>
          <p:nvPr/>
        </p:nvPicPr>
        <p:blipFill rotWithShape="1">
          <a:blip r:embed="rId3">
            <a:alphaModFix/>
          </a:blip>
          <a:srcRect t="783"/>
          <a:stretch/>
        </p:blipFill>
        <p:spPr>
          <a:xfrm>
            <a:off x="5630422" y="0"/>
            <a:ext cx="4104705" cy="722905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07"/>
        <p:cNvGrpSpPr/>
        <p:nvPr/>
      </p:nvGrpSpPr>
      <p:grpSpPr>
        <a:xfrm>
          <a:off x="0" y="0"/>
          <a:ext cx="0" cy="0"/>
          <a:chOff x="0" y="0"/>
          <a:chExt cx="0" cy="0"/>
        </a:xfrm>
      </p:grpSpPr>
      <p:sp>
        <p:nvSpPr>
          <p:cNvPr id="208" name="Google Shape;208;g2cad03ab42e_0_19"/>
          <p:cNvSpPr txBox="1">
            <a:spLocks noGrp="1"/>
          </p:cNvSpPr>
          <p:nvPr>
            <p:ph type="title"/>
          </p:nvPr>
        </p:nvSpPr>
        <p:spPr>
          <a:xfrm>
            <a:off x="443922" y="73888"/>
            <a:ext cx="7886700" cy="994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DC rule set example: </a:t>
            </a:r>
            <a:r>
              <a:rPr lang="en-US" sz="3000" dirty="0" err="1"/>
              <a:t>LibGuides</a:t>
            </a:r>
            <a:endParaRPr dirty="0"/>
          </a:p>
        </p:txBody>
      </p:sp>
      <p:sp>
        <p:nvSpPr>
          <p:cNvPr id="209" name="Google Shape;209;g2cad03ab42e_0_19"/>
          <p:cNvSpPr txBox="1">
            <a:spLocks noGrp="1"/>
          </p:cNvSpPr>
          <p:nvPr>
            <p:ph type="body" idx="1"/>
          </p:nvPr>
        </p:nvSpPr>
        <p:spPr>
          <a:xfrm>
            <a:off x="628650" y="1140619"/>
            <a:ext cx="3886200" cy="3263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700" b="1">
                <a:solidFill>
                  <a:srgbClr val="A7291E"/>
                </a:solidFill>
              </a:rPr>
              <a:t>rule "add OA indication"</a:t>
            </a:r>
            <a:endParaRPr sz="1700" b="1">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when</a:t>
            </a:r>
            <a:endParaRPr sz="170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 	True</a:t>
            </a:r>
            <a:endParaRPr sz="170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then</a:t>
            </a:r>
            <a:endParaRPr sz="170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 	set "Unrestricted online access" in "dcterms"."accessRights"</a:t>
            </a:r>
            <a:endParaRPr sz="170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end</a:t>
            </a:r>
            <a:endParaRPr sz="170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b="1">
                <a:solidFill>
                  <a:srgbClr val="A7291E"/>
                </a:solidFill>
              </a:rPr>
              <a:t>rule "add research_guide resource type"</a:t>
            </a:r>
            <a:endParaRPr sz="1700" b="1">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when</a:t>
            </a:r>
            <a:endParaRPr sz="1700">
              <a:solidFill>
                <a:srgbClr val="A7291E"/>
              </a:solidFill>
            </a:endParaRPr>
          </a:p>
          <a:p>
            <a:pPr marL="0" lvl="0" indent="457200" algn="l" rtl="0">
              <a:lnSpc>
                <a:spcPct val="100000"/>
              </a:lnSpc>
              <a:spcBef>
                <a:spcPts val="0"/>
              </a:spcBef>
              <a:spcAft>
                <a:spcPts val="0"/>
              </a:spcAft>
              <a:buClr>
                <a:schemeClr val="dk1"/>
              </a:buClr>
              <a:buSzPts val="1100"/>
              <a:buFont typeface="Arial"/>
              <a:buNone/>
            </a:pPr>
            <a:r>
              <a:rPr lang="en-US" sz="1700">
                <a:solidFill>
                  <a:srgbClr val="A7291E"/>
                </a:solidFill>
              </a:rPr>
              <a:t>True</a:t>
            </a:r>
            <a:endParaRPr sz="170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then</a:t>
            </a:r>
            <a:endParaRPr sz="1700">
              <a:solidFill>
                <a:srgbClr val="A7291E"/>
              </a:solidFill>
            </a:endParaRPr>
          </a:p>
          <a:p>
            <a:pPr marL="0" lvl="0" indent="457200" algn="l" rtl="0">
              <a:lnSpc>
                <a:spcPct val="100000"/>
              </a:lnSpc>
              <a:spcBef>
                <a:spcPts val="0"/>
              </a:spcBef>
              <a:spcAft>
                <a:spcPts val="0"/>
              </a:spcAft>
              <a:buClr>
                <a:schemeClr val="dk1"/>
              </a:buClr>
              <a:buSzPts val="1100"/>
              <a:buFont typeface="Arial"/>
              <a:buNone/>
            </a:pPr>
            <a:r>
              <a:rPr lang="en-US" sz="1700">
                <a:solidFill>
                  <a:srgbClr val="A7291E"/>
                </a:solidFill>
              </a:rPr>
              <a:t>set "research_guide" in "dc"."type"</a:t>
            </a:r>
            <a:endParaRPr sz="170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end</a:t>
            </a:r>
            <a:endParaRPr sz="1700">
              <a:solidFill>
                <a:srgbClr val="A7291E"/>
              </a:solidFill>
            </a:endParaRPr>
          </a:p>
          <a:p>
            <a:pPr marL="0" lvl="0" indent="0" algn="l" rtl="0">
              <a:lnSpc>
                <a:spcPct val="100000"/>
              </a:lnSpc>
              <a:spcBef>
                <a:spcPts val="0"/>
              </a:spcBef>
              <a:spcAft>
                <a:spcPts val="0"/>
              </a:spcAft>
              <a:buClr>
                <a:schemeClr val="dk1"/>
              </a:buClr>
              <a:buSzPts val="1100"/>
              <a:buFont typeface="Arial"/>
              <a:buNone/>
            </a:pPr>
            <a:endParaRPr sz="1900">
              <a:solidFill>
                <a:srgbClr val="A7291E"/>
              </a:solidFill>
            </a:endParaRPr>
          </a:p>
          <a:p>
            <a:pPr marL="0" lvl="0" indent="0" algn="l" rtl="0">
              <a:lnSpc>
                <a:spcPct val="100000"/>
              </a:lnSpc>
              <a:spcBef>
                <a:spcPts val="0"/>
              </a:spcBef>
              <a:spcAft>
                <a:spcPts val="0"/>
              </a:spcAft>
              <a:buClr>
                <a:schemeClr val="dk1"/>
              </a:buClr>
              <a:buSzPts val="1100"/>
              <a:buFont typeface="Arial"/>
              <a:buNone/>
            </a:pPr>
            <a:endParaRPr sz="1900">
              <a:solidFill>
                <a:srgbClr val="A7291E"/>
              </a:solidFill>
            </a:endParaRPr>
          </a:p>
        </p:txBody>
      </p:sp>
      <p:sp>
        <p:nvSpPr>
          <p:cNvPr id="210" name="Google Shape;210;g2cad03ab42e_0_19"/>
          <p:cNvSpPr txBox="1">
            <a:spLocks noGrp="1"/>
          </p:cNvSpPr>
          <p:nvPr>
            <p:ph type="body" idx="2"/>
          </p:nvPr>
        </p:nvSpPr>
        <p:spPr>
          <a:xfrm>
            <a:off x="4629150" y="1140624"/>
            <a:ext cx="3886200" cy="2481900"/>
          </a:xfrm>
          <a:prstGeom prst="rect">
            <a:avLst/>
          </a:prstGeom>
        </p:spPr>
        <p:txBody>
          <a:bodyPr spcFirstLastPara="1" wrap="square" lIns="91425" tIns="45700" rIns="91425" bIns="45700" anchor="t" anchorCtr="0">
            <a:normAutofit/>
          </a:bodyPr>
          <a:lstStyle/>
          <a:p>
            <a:pPr marL="0" lvl="0" indent="0" algn="l" rtl="0">
              <a:lnSpc>
                <a:spcPct val="100000"/>
              </a:lnSpc>
              <a:spcBef>
                <a:spcPts val="0"/>
              </a:spcBef>
              <a:spcAft>
                <a:spcPts val="0"/>
              </a:spcAft>
              <a:buClr>
                <a:schemeClr val="dk1"/>
              </a:buClr>
              <a:buSzPts val="1100"/>
              <a:buFont typeface="Arial"/>
              <a:buNone/>
            </a:pPr>
            <a:r>
              <a:rPr lang="en-US" sz="1700" b="1">
                <a:solidFill>
                  <a:srgbClr val="A7291E"/>
                </a:solidFill>
              </a:rPr>
              <a:t>rule "add Research Guide to end of title"</a:t>
            </a:r>
            <a:endParaRPr sz="1700" b="1">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when</a:t>
            </a:r>
            <a:endParaRPr sz="170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700">
                <a:solidFill>
                  <a:srgbClr val="A7291E"/>
                </a:solidFill>
              </a:rPr>
              <a:t> 	True</a:t>
            </a:r>
            <a:endParaRPr sz="1700">
              <a:solidFill>
                <a:srgbClr val="A7291E"/>
              </a:solidFill>
            </a:endParaRPr>
          </a:p>
          <a:p>
            <a:pPr marL="0" lvl="0" indent="0" algn="l" rtl="0">
              <a:lnSpc>
                <a:spcPct val="100000"/>
              </a:lnSpc>
              <a:spcBef>
                <a:spcPts val="0"/>
              </a:spcBef>
              <a:spcAft>
                <a:spcPts val="0"/>
              </a:spcAft>
              <a:buNone/>
            </a:pPr>
            <a:r>
              <a:rPr lang="en-US" sz="1700">
                <a:solidFill>
                  <a:srgbClr val="A7291E"/>
                </a:solidFill>
              </a:rPr>
              <a:t>then 	</a:t>
            </a:r>
            <a:endParaRPr sz="1700">
              <a:solidFill>
                <a:srgbClr val="A7291E"/>
              </a:solidFill>
            </a:endParaRPr>
          </a:p>
          <a:p>
            <a:pPr marL="0" lvl="0" indent="457200" algn="l" rtl="0">
              <a:lnSpc>
                <a:spcPct val="100000"/>
              </a:lnSpc>
              <a:spcBef>
                <a:spcPts val="0"/>
              </a:spcBef>
              <a:spcAft>
                <a:spcPts val="0"/>
              </a:spcAft>
              <a:buNone/>
            </a:pPr>
            <a:r>
              <a:rPr lang="en-US" sz="1700">
                <a:solidFill>
                  <a:srgbClr val="A7291E"/>
                </a:solidFill>
              </a:rPr>
              <a:t>set TEMP"1" to dc value "dc"."title"</a:t>
            </a:r>
            <a:endParaRPr sz="1700">
              <a:solidFill>
                <a:srgbClr val="A7291E"/>
              </a:solidFill>
            </a:endParaRPr>
          </a:p>
          <a:p>
            <a:pPr marL="0" lvl="0" indent="457200" algn="l" rtl="0">
              <a:lnSpc>
                <a:spcPct val="100000"/>
              </a:lnSpc>
              <a:spcBef>
                <a:spcPts val="0"/>
              </a:spcBef>
              <a:spcAft>
                <a:spcPts val="0"/>
              </a:spcAft>
              <a:buNone/>
            </a:pPr>
            <a:r>
              <a:rPr lang="en-US" sz="1700">
                <a:solidFill>
                  <a:srgbClr val="A7291E"/>
                </a:solidFill>
              </a:rPr>
              <a:t>add suffix (TEMP"1"," Research Guide")</a:t>
            </a:r>
            <a:endParaRPr sz="1700">
              <a:solidFill>
                <a:srgbClr val="A7291E"/>
              </a:solidFill>
            </a:endParaRPr>
          </a:p>
          <a:p>
            <a:pPr marL="0" lvl="0" indent="457200" algn="l" rtl="0">
              <a:lnSpc>
                <a:spcPct val="100000"/>
              </a:lnSpc>
              <a:spcBef>
                <a:spcPts val="0"/>
              </a:spcBef>
              <a:spcAft>
                <a:spcPts val="0"/>
              </a:spcAft>
              <a:buClr>
                <a:schemeClr val="dk1"/>
              </a:buClr>
              <a:buSzPts val="1100"/>
              <a:buFont typeface="Arial"/>
              <a:buNone/>
            </a:pPr>
            <a:r>
              <a:rPr lang="en-US" sz="1700">
                <a:solidFill>
                  <a:srgbClr val="A7291E"/>
                </a:solidFill>
              </a:rPr>
              <a:t>set "dc"."title" to TEMP"1"</a:t>
            </a:r>
            <a:endParaRPr sz="1700">
              <a:solidFill>
                <a:srgbClr val="A7291E"/>
              </a:solidFill>
            </a:endParaRPr>
          </a:p>
          <a:p>
            <a:pPr marL="0" lvl="0" indent="0" algn="l" rtl="0">
              <a:lnSpc>
                <a:spcPct val="100000"/>
              </a:lnSpc>
              <a:spcBef>
                <a:spcPts val="0"/>
              </a:spcBef>
              <a:spcAft>
                <a:spcPts val="0"/>
              </a:spcAft>
              <a:buNone/>
            </a:pPr>
            <a:r>
              <a:rPr lang="en-US" sz="1700">
                <a:solidFill>
                  <a:srgbClr val="A7291E"/>
                </a:solidFill>
              </a:rPr>
              <a:t>end</a:t>
            </a:r>
            <a:endParaRPr sz="2300"/>
          </a:p>
        </p:txBody>
      </p:sp>
      <p:sp>
        <p:nvSpPr>
          <p:cNvPr id="211" name="Google Shape;211;g2cad03ab42e_0_19"/>
          <p:cNvSpPr txBox="1">
            <a:spLocks noGrp="1"/>
          </p:cNvSpPr>
          <p:nvPr>
            <p:ph type="body" idx="2"/>
          </p:nvPr>
        </p:nvSpPr>
        <p:spPr>
          <a:xfrm>
            <a:off x="4769950" y="4040500"/>
            <a:ext cx="3886200" cy="696600"/>
          </a:xfrm>
          <a:prstGeom prst="rect">
            <a:avLst/>
          </a:prstGeom>
          <a:solidFill>
            <a:srgbClr val="FFF2CC"/>
          </a:solidFill>
        </p:spPr>
        <p:txBody>
          <a:bodyPr spcFirstLastPara="1" wrap="square" lIns="91425" tIns="45700" rIns="91425" bIns="45700" anchor="t" anchorCtr="0">
            <a:normAutofit/>
          </a:bodyPr>
          <a:lstStyle/>
          <a:p>
            <a:pPr marL="0" lvl="0" indent="0" algn="l" rtl="0">
              <a:lnSpc>
                <a:spcPct val="100000"/>
              </a:lnSpc>
              <a:spcBef>
                <a:spcPts val="0"/>
              </a:spcBef>
              <a:spcAft>
                <a:spcPts val="0"/>
              </a:spcAft>
              <a:buNone/>
            </a:pPr>
            <a:r>
              <a:rPr lang="en-US" sz="1800" dirty="0">
                <a:solidFill>
                  <a:srgbClr val="0C0C0C"/>
                </a:solidFill>
              </a:rPr>
              <a:t>With DC rules, you only need to specify the fields you want to transform.</a:t>
            </a:r>
            <a:r>
              <a:rPr lang="en-US" sz="1500" dirty="0">
                <a:solidFill>
                  <a:srgbClr val="A7291E"/>
                </a:solidFill>
              </a:rPr>
              <a:t> </a:t>
            </a:r>
            <a:endParaRPr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15"/>
        <p:cNvGrpSpPr/>
        <p:nvPr/>
      </p:nvGrpSpPr>
      <p:grpSpPr>
        <a:xfrm>
          <a:off x="0" y="0"/>
          <a:ext cx="0" cy="0"/>
          <a:chOff x="0" y="0"/>
          <a:chExt cx="0" cy="0"/>
        </a:xfrm>
      </p:grpSpPr>
      <p:sp>
        <p:nvSpPr>
          <p:cNvPr id="216" name="Google Shape;216;g2cad03ab42e_0_90"/>
          <p:cNvSpPr txBox="1">
            <a:spLocks noGrp="1"/>
          </p:cNvSpPr>
          <p:nvPr>
            <p:ph type="title"/>
          </p:nvPr>
        </p:nvSpPr>
        <p:spPr>
          <a:xfrm>
            <a:off x="525901" y="188123"/>
            <a:ext cx="838719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DC rule example: </a:t>
            </a:r>
            <a:br>
              <a:rPr lang="en-US" sz="3000" dirty="0"/>
            </a:br>
            <a:r>
              <a:rPr lang="en-US" sz="3000" dirty="0"/>
              <a:t>condition: “True” + action: “set” to constant value</a:t>
            </a:r>
            <a:endParaRPr dirty="0"/>
          </a:p>
        </p:txBody>
      </p:sp>
      <p:sp>
        <p:nvSpPr>
          <p:cNvPr id="217" name="Google Shape;217;g2cad03ab42e_0_90"/>
          <p:cNvSpPr txBox="1">
            <a:spLocks noGrp="1"/>
          </p:cNvSpPr>
          <p:nvPr>
            <p:ph type="body" idx="1"/>
          </p:nvPr>
        </p:nvSpPr>
        <p:spPr>
          <a:xfrm>
            <a:off x="627500" y="1439812"/>
            <a:ext cx="7081500" cy="3703688"/>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dirty="0">
                <a:solidFill>
                  <a:srgbClr val="A7291E"/>
                </a:solidFill>
              </a:rPr>
              <a:t>// assign open access indicator on all records</a:t>
            </a:r>
            <a:endParaRPr sz="1900" dirty="0">
              <a:solidFill>
                <a:srgbClr val="A7291E"/>
              </a:solidFill>
            </a:endParaRPr>
          </a:p>
          <a:p>
            <a:pPr marL="0" lvl="0" indent="0" algn="l" rtl="0">
              <a:lnSpc>
                <a:spcPct val="100000"/>
              </a:lnSpc>
              <a:spcBef>
                <a:spcPts val="0"/>
              </a:spcBef>
              <a:spcAft>
                <a:spcPts val="0"/>
              </a:spcAft>
              <a:buNone/>
            </a:pPr>
            <a:endParaRPr sz="1900" dirty="0"/>
          </a:p>
          <a:p>
            <a:pPr marL="0" lvl="0" indent="0" algn="l" rtl="0">
              <a:lnSpc>
                <a:spcPct val="100000"/>
              </a:lnSpc>
              <a:spcBef>
                <a:spcPts val="0"/>
              </a:spcBef>
              <a:spcAft>
                <a:spcPts val="0"/>
              </a:spcAft>
              <a:buNone/>
            </a:pPr>
            <a:r>
              <a:rPr lang="en-US" sz="1900" dirty="0">
                <a:solidFill>
                  <a:srgbClr val="38761D"/>
                </a:solidFill>
              </a:rPr>
              <a:t>rule "</a:t>
            </a:r>
            <a:r>
              <a:rPr lang="en-US" sz="1700" dirty="0">
                <a:solidFill>
                  <a:srgbClr val="38761D"/>
                </a:solidFill>
              </a:rPr>
              <a:t>add OA indication</a:t>
            </a:r>
            <a:r>
              <a:rPr lang="en-US" sz="1900" dirty="0">
                <a:solidFill>
                  <a:srgbClr val="38761D"/>
                </a:solidFill>
              </a:rPr>
              <a:t>"</a:t>
            </a:r>
            <a:endParaRPr sz="1900" dirty="0">
              <a:solidFill>
                <a:srgbClr val="38761D"/>
              </a:solidFill>
            </a:endParaRPr>
          </a:p>
          <a:p>
            <a:pPr marL="0" lvl="0" indent="0" algn="l" rtl="0">
              <a:lnSpc>
                <a:spcPct val="100000"/>
              </a:lnSpc>
              <a:spcBef>
                <a:spcPts val="0"/>
              </a:spcBef>
              <a:spcAft>
                <a:spcPts val="0"/>
              </a:spcAft>
              <a:buNone/>
            </a:pPr>
            <a:endParaRPr sz="1900" dirty="0">
              <a:solidFill>
                <a:srgbClr val="38761D"/>
              </a:solidFill>
            </a:endParaRPr>
          </a:p>
          <a:p>
            <a:pPr marL="0" lvl="0" indent="0" algn="l" rtl="0">
              <a:lnSpc>
                <a:spcPct val="100000"/>
              </a:lnSpc>
              <a:spcBef>
                <a:spcPts val="0"/>
              </a:spcBef>
              <a:spcAft>
                <a:spcPts val="0"/>
              </a:spcAft>
              <a:buNone/>
            </a:pPr>
            <a:r>
              <a:rPr lang="en-US" sz="1900" dirty="0">
                <a:solidFill>
                  <a:srgbClr val="0B5394"/>
                </a:solidFill>
              </a:rPr>
              <a:t>when</a:t>
            </a:r>
            <a:endParaRPr sz="1900" dirty="0">
              <a:solidFill>
                <a:srgbClr val="0B5394"/>
              </a:solidFill>
            </a:endParaRPr>
          </a:p>
          <a:p>
            <a:pPr marL="0" lvl="0" indent="0" algn="l" rtl="0">
              <a:lnSpc>
                <a:spcPct val="100000"/>
              </a:lnSpc>
              <a:spcBef>
                <a:spcPts val="0"/>
              </a:spcBef>
              <a:spcAft>
                <a:spcPts val="0"/>
              </a:spcAft>
              <a:buNone/>
            </a:pPr>
            <a:r>
              <a:rPr lang="en-US" sz="1900" dirty="0">
                <a:solidFill>
                  <a:srgbClr val="0B5394"/>
                </a:solidFill>
              </a:rPr>
              <a:t>   	true</a:t>
            </a:r>
            <a:endParaRPr sz="1900" dirty="0">
              <a:solidFill>
                <a:srgbClr val="0B5394"/>
              </a:solidFill>
            </a:endParaRPr>
          </a:p>
          <a:p>
            <a:pPr marL="0" lvl="0" indent="0" algn="l" rtl="0">
              <a:lnSpc>
                <a:spcPct val="100000"/>
              </a:lnSpc>
              <a:spcBef>
                <a:spcPts val="0"/>
              </a:spcBef>
              <a:spcAft>
                <a:spcPts val="0"/>
              </a:spcAft>
              <a:buNone/>
            </a:pP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then</a:t>
            </a:r>
          </a:p>
          <a:p>
            <a:pPr marL="0" lvl="0" indent="0" algn="l" rtl="0">
              <a:lnSpc>
                <a:spcPct val="100000"/>
              </a:lnSpc>
              <a:spcBef>
                <a:spcPts val="0"/>
              </a:spcBef>
              <a:spcAft>
                <a:spcPts val="0"/>
              </a:spcAft>
              <a:buNone/>
            </a:pPr>
            <a:r>
              <a:rPr lang="en-US" sz="1900" dirty="0">
                <a:solidFill>
                  <a:srgbClr val="B45F06"/>
                </a:solidFill>
              </a:rPr>
              <a:t>	</a:t>
            </a:r>
            <a:r>
              <a:rPr lang="en-US" sz="1700" dirty="0">
                <a:solidFill>
                  <a:srgbClr val="B45F06"/>
                </a:solidFill>
              </a:rPr>
              <a:t>set "Unrestricted online access" in </a:t>
            </a:r>
            <a:br>
              <a:rPr lang="en-US" sz="1700" dirty="0">
                <a:solidFill>
                  <a:srgbClr val="B45F06"/>
                </a:solidFill>
              </a:rPr>
            </a:br>
            <a:r>
              <a:rPr lang="en-US" sz="1700" dirty="0">
                <a:solidFill>
                  <a:srgbClr val="B45F06"/>
                </a:solidFill>
              </a:rPr>
              <a:t>		"</a:t>
            </a:r>
            <a:r>
              <a:rPr lang="en-US" sz="1700" dirty="0" err="1">
                <a:solidFill>
                  <a:srgbClr val="B45F06"/>
                </a:solidFill>
              </a:rPr>
              <a:t>dcterms</a:t>
            </a:r>
            <a:r>
              <a:rPr lang="en-US" sz="1700" dirty="0">
                <a:solidFill>
                  <a:srgbClr val="B45F06"/>
                </a:solidFill>
              </a:rPr>
              <a:t>"."</a:t>
            </a:r>
            <a:r>
              <a:rPr lang="en-US" sz="1700" dirty="0" err="1">
                <a:solidFill>
                  <a:srgbClr val="B45F06"/>
                </a:solidFill>
              </a:rPr>
              <a:t>accessRights</a:t>
            </a:r>
            <a:r>
              <a:rPr lang="en-US" sz="1700" dirty="0">
                <a:solidFill>
                  <a:srgbClr val="B45F06"/>
                </a:solidFill>
              </a:rPr>
              <a:t>"</a:t>
            </a:r>
            <a:endParaRPr sz="1900" dirty="0">
              <a:solidFill>
                <a:srgbClr val="B45F06"/>
              </a:solidFill>
            </a:endParaRPr>
          </a:p>
          <a:p>
            <a:pPr marL="0" lvl="0" indent="0" algn="l" rtl="0">
              <a:lnSpc>
                <a:spcPct val="100000"/>
              </a:lnSpc>
              <a:spcBef>
                <a:spcPts val="0"/>
              </a:spcBef>
              <a:spcAft>
                <a:spcPts val="0"/>
              </a:spcAft>
              <a:buClr>
                <a:schemeClr val="dk1"/>
              </a:buClr>
              <a:buSzPts val="1100"/>
              <a:buFont typeface="Arial"/>
              <a:buNone/>
            </a:pPr>
            <a:endParaRPr sz="1900" dirty="0"/>
          </a:p>
          <a:p>
            <a:pPr marL="0" lvl="0" indent="0" algn="l" rtl="0">
              <a:lnSpc>
                <a:spcPct val="100000"/>
              </a:lnSpc>
              <a:spcBef>
                <a:spcPts val="0"/>
              </a:spcBef>
              <a:spcAft>
                <a:spcPts val="0"/>
              </a:spcAft>
              <a:buClr>
                <a:schemeClr val="dk1"/>
              </a:buClr>
              <a:buSzPts val="1100"/>
              <a:buFont typeface="Arial"/>
              <a:buNone/>
            </a:pPr>
            <a:r>
              <a:rPr lang="en-US" sz="1900" dirty="0"/>
              <a:t>end</a:t>
            </a:r>
            <a:endParaRPr sz="1900" dirty="0"/>
          </a:p>
        </p:txBody>
      </p:sp>
      <p:sp>
        <p:nvSpPr>
          <p:cNvPr id="221" name="Google Shape;221;g2cad03ab42e_0_90"/>
          <p:cNvSpPr/>
          <p:nvPr/>
        </p:nvSpPr>
        <p:spPr>
          <a:xfrm>
            <a:off x="7271475" y="3684128"/>
            <a:ext cx="101775" cy="710399"/>
          </a:xfrm>
          <a:prstGeom prst="rect">
            <a:avLst/>
          </a:prstGeom>
        </p:spPr>
        <p:txBody>
          <a:bodyPr>
            <a:prstTxWarp prst="textPlain">
              <a:avLst/>
            </a:prstTxWarp>
          </a:bodyPr>
          <a:lstStyle/>
          <a:p>
            <a:pPr lvl="0" algn="ctr"/>
            <a:endParaRPr b="0" i="0" dirty="0">
              <a:ln w="9525" cap="flat" cmpd="sng">
                <a:solidFill>
                  <a:srgbClr val="B45F06"/>
                </a:solidFill>
                <a:prstDash val="solid"/>
                <a:round/>
                <a:headEnd type="none" w="sm" len="sm"/>
                <a:tailEnd type="none" w="sm" len="sm"/>
              </a:ln>
              <a:solidFill>
                <a:srgbClr val="B45F06"/>
              </a:solidFill>
              <a:latin typeface="Arial"/>
            </a:endParaRPr>
          </a:p>
        </p:txBody>
      </p:sp>
      <p:sp>
        <p:nvSpPr>
          <p:cNvPr id="2" name="Google Shape;248;g2cad03ab42e_0_66">
            <a:extLst>
              <a:ext uri="{FF2B5EF4-FFF2-40B4-BE49-F238E27FC236}">
                <a16:creationId xmlns:a16="http://schemas.microsoft.com/office/drawing/2014/main" id="{7C2EA904-2939-C84B-5DAF-1CB6712BBC6C}"/>
              </a:ext>
            </a:extLst>
          </p:cNvPr>
          <p:cNvSpPr txBox="1"/>
          <p:nvPr/>
        </p:nvSpPr>
        <p:spPr>
          <a:xfrm>
            <a:off x="6126854" y="2814300"/>
            <a:ext cx="2898900" cy="525523"/>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chemeClr val="accent5">
                    <a:lumMod val="50000"/>
                  </a:schemeClr>
                </a:solidFill>
                <a:latin typeface="Calibri"/>
                <a:ea typeface="Calibri"/>
                <a:cs typeface="Calibri"/>
                <a:sym typeface="Calibri"/>
              </a:rPr>
              <a:t>apply to every record</a:t>
            </a:r>
            <a:endParaRPr sz="2100" dirty="0">
              <a:solidFill>
                <a:schemeClr val="accent5">
                  <a:lumMod val="50000"/>
                </a:schemeClr>
              </a:solidFill>
              <a:latin typeface="Calibri"/>
              <a:ea typeface="Calibri"/>
              <a:cs typeface="Calibri"/>
              <a:sym typeface="Calibri"/>
            </a:endParaRPr>
          </a:p>
        </p:txBody>
      </p:sp>
      <p:sp>
        <p:nvSpPr>
          <p:cNvPr id="3" name="Google Shape;248;g2cad03ab42e_0_66">
            <a:extLst>
              <a:ext uri="{FF2B5EF4-FFF2-40B4-BE49-F238E27FC236}">
                <a16:creationId xmlns:a16="http://schemas.microsoft.com/office/drawing/2014/main" id="{7974EA5C-2109-6069-5570-80AE45482968}"/>
              </a:ext>
            </a:extLst>
          </p:cNvPr>
          <p:cNvSpPr txBox="1"/>
          <p:nvPr/>
        </p:nvSpPr>
        <p:spPr>
          <a:xfrm>
            <a:off x="6102509" y="3609962"/>
            <a:ext cx="2898900" cy="805023"/>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C4803A"/>
                </a:solidFill>
                <a:latin typeface="Calibri"/>
                <a:ea typeface="Calibri"/>
                <a:cs typeface="Calibri"/>
                <a:sym typeface="Calibri"/>
              </a:rPr>
              <a:t>set constant value in this field</a:t>
            </a:r>
            <a:endParaRPr sz="2100" dirty="0">
              <a:solidFill>
                <a:srgbClr val="C4803A"/>
              </a:solidFill>
              <a:latin typeface="Calibri"/>
              <a:ea typeface="Calibri"/>
              <a:cs typeface="Calibri"/>
              <a:sym typeface="Calibri"/>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25"/>
        <p:cNvGrpSpPr/>
        <p:nvPr/>
      </p:nvGrpSpPr>
      <p:grpSpPr>
        <a:xfrm>
          <a:off x="0" y="0"/>
          <a:ext cx="0" cy="0"/>
          <a:chOff x="0" y="0"/>
          <a:chExt cx="0" cy="0"/>
        </a:xfrm>
      </p:grpSpPr>
      <p:sp>
        <p:nvSpPr>
          <p:cNvPr id="226" name="Google Shape;226;g2cad03ab42e_0_39"/>
          <p:cNvSpPr txBox="1">
            <a:spLocks noGrp="1"/>
          </p:cNvSpPr>
          <p:nvPr>
            <p:ph type="title"/>
          </p:nvPr>
        </p:nvSpPr>
        <p:spPr>
          <a:xfrm>
            <a:off x="544373" y="204572"/>
            <a:ext cx="781350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DC rule example: </a:t>
            </a:r>
            <a:br>
              <a:rPr lang="en-US" sz="3000" dirty="0"/>
            </a:br>
            <a:r>
              <a:rPr lang="en-US" sz="3000" dirty="0"/>
              <a:t>condition: “exist” + action: “move”</a:t>
            </a:r>
            <a:endParaRPr dirty="0"/>
          </a:p>
        </p:txBody>
      </p:sp>
      <p:sp>
        <p:nvSpPr>
          <p:cNvPr id="227" name="Google Shape;227;g2cad03ab42e_0_39"/>
          <p:cNvSpPr txBox="1">
            <a:spLocks noGrp="1"/>
          </p:cNvSpPr>
          <p:nvPr>
            <p:ph type="body" idx="1"/>
          </p:nvPr>
        </p:nvSpPr>
        <p:spPr>
          <a:xfrm>
            <a:off x="627500" y="1495228"/>
            <a:ext cx="7081500" cy="327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dirty="0">
                <a:solidFill>
                  <a:srgbClr val="A7291E"/>
                </a:solidFill>
              </a:rPr>
              <a:t>// move value from </a:t>
            </a:r>
            <a:r>
              <a:rPr lang="en-US" sz="1900" dirty="0" err="1">
                <a:solidFill>
                  <a:srgbClr val="A7291E"/>
                </a:solidFill>
              </a:rPr>
              <a:t>dc.coverage</a:t>
            </a:r>
            <a:r>
              <a:rPr lang="en-US" sz="1900" dirty="0">
                <a:solidFill>
                  <a:srgbClr val="A7291E"/>
                </a:solidFill>
              </a:rPr>
              <a:t> to </a:t>
            </a:r>
            <a:r>
              <a:rPr lang="en-US" sz="1900" dirty="0" err="1">
                <a:solidFill>
                  <a:srgbClr val="A7291E"/>
                </a:solidFill>
              </a:rPr>
              <a:t>dc.subject</a:t>
            </a:r>
            <a:endParaRPr sz="1900" dirty="0">
              <a:solidFill>
                <a:srgbClr val="A7291E"/>
              </a:solidFill>
            </a:endParaRPr>
          </a:p>
          <a:p>
            <a:pPr marL="0" lvl="0" indent="0" algn="l" rtl="0">
              <a:lnSpc>
                <a:spcPct val="100000"/>
              </a:lnSpc>
              <a:spcBef>
                <a:spcPts val="0"/>
              </a:spcBef>
              <a:spcAft>
                <a:spcPts val="0"/>
              </a:spcAft>
              <a:buNone/>
            </a:pPr>
            <a:endParaRPr sz="1900" dirty="0"/>
          </a:p>
          <a:p>
            <a:pPr marL="0" lvl="0" indent="0" algn="l" rtl="0">
              <a:lnSpc>
                <a:spcPct val="100000"/>
              </a:lnSpc>
              <a:spcBef>
                <a:spcPts val="0"/>
              </a:spcBef>
              <a:spcAft>
                <a:spcPts val="0"/>
              </a:spcAft>
              <a:buNone/>
            </a:pPr>
            <a:r>
              <a:rPr lang="en-US" sz="1900" dirty="0">
                <a:solidFill>
                  <a:srgbClr val="38761D"/>
                </a:solidFill>
              </a:rPr>
              <a:t>rule "</a:t>
            </a:r>
            <a:r>
              <a:rPr lang="en-US" sz="1700" dirty="0">
                <a:solidFill>
                  <a:srgbClr val="38761D"/>
                </a:solidFill>
              </a:rPr>
              <a:t>move </a:t>
            </a:r>
            <a:r>
              <a:rPr lang="en-US" sz="1700" dirty="0" err="1">
                <a:solidFill>
                  <a:srgbClr val="38761D"/>
                </a:solidFill>
              </a:rPr>
              <a:t>dc.coverage</a:t>
            </a:r>
            <a:r>
              <a:rPr lang="en-US" sz="1700" dirty="0">
                <a:solidFill>
                  <a:srgbClr val="38761D"/>
                </a:solidFill>
              </a:rPr>
              <a:t> to </a:t>
            </a:r>
            <a:r>
              <a:rPr lang="en-US" sz="1700" dirty="0" err="1">
                <a:solidFill>
                  <a:srgbClr val="38761D"/>
                </a:solidFill>
              </a:rPr>
              <a:t>dc.subject</a:t>
            </a:r>
            <a:r>
              <a:rPr lang="en-US" sz="1900" dirty="0">
                <a:solidFill>
                  <a:srgbClr val="38761D"/>
                </a:solidFill>
              </a:rPr>
              <a:t>"</a:t>
            </a:r>
            <a:endParaRPr sz="1900" dirty="0">
              <a:solidFill>
                <a:srgbClr val="38761D"/>
              </a:solidFill>
            </a:endParaRPr>
          </a:p>
          <a:p>
            <a:pPr marL="0" lvl="0" indent="0" algn="l" rtl="0">
              <a:lnSpc>
                <a:spcPct val="100000"/>
              </a:lnSpc>
              <a:spcBef>
                <a:spcPts val="0"/>
              </a:spcBef>
              <a:spcAft>
                <a:spcPts val="0"/>
              </a:spcAft>
              <a:buNone/>
            </a:pPr>
            <a:endParaRPr sz="1900" dirty="0">
              <a:solidFill>
                <a:srgbClr val="38761D"/>
              </a:solidFill>
            </a:endParaRPr>
          </a:p>
          <a:p>
            <a:pPr marL="0" lvl="0" indent="0" algn="l" rtl="0">
              <a:lnSpc>
                <a:spcPct val="100000"/>
              </a:lnSpc>
              <a:spcBef>
                <a:spcPts val="0"/>
              </a:spcBef>
              <a:spcAft>
                <a:spcPts val="0"/>
              </a:spcAft>
              <a:buNone/>
            </a:pPr>
            <a:r>
              <a:rPr lang="en-US" sz="1900" dirty="0">
                <a:solidFill>
                  <a:srgbClr val="0B5394"/>
                </a:solidFill>
              </a:rPr>
              <a:t>when</a:t>
            </a:r>
            <a:endParaRPr sz="1900" dirty="0">
              <a:solidFill>
                <a:srgbClr val="0B5394"/>
              </a:solidFill>
            </a:endParaRPr>
          </a:p>
          <a:p>
            <a:pPr marL="0" lvl="0" indent="0" algn="l" rtl="0">
              <a:lnSpc>
                <a:spcPct val="100000"/>
              </a:lnSpc>
              <a:spcBef>
                <a:spcPts val="0"/>
              </a:spcBef>
              <a:spcAft>
                <a:spcPts val="0"/>
              </a:spcAft>
              <a:buNone/>
            </a:pPr>
            <a:r>
              <a:rPr lang="en-US" sz="1900" dirty="0">
                <a:solidFill>
                  <a:srgbClr val="0B5394"/>
                </a:solidFill>
              </a:rPr>
              <a:t>   	exist "</a:t>
            </a:r>
            <a:r>
              <a:rPr lang="en-US" sz="1900" dirty="0" err="1">
                <a:solidFill>
                  <a:srgbClr val="0B5394"/>
                </a:solidFill>
              </a:rPr>
              <a:t>dc"."coverage</a:t>
            </a:r>
            <a:r>
              <a:rPr lang="en-US" sz="1900" dirty="0">
                <a:solidFill>
                  <a:srgbClr val="0B5394"/>
                </a:solidFill>
              </a:rPr>
              <a:t>"</a:t>
            </a:r>
            <a:endParaRPr sz="1900" dirty="0">
              <a:solidFill>
                <a:srgbClr val="0B5394"/>
              </a:solidFill>
            </a:endParaRPr>
          </a:p>
          <a:p>
            <a:pPr marL="0" lvl="0" indent="0" algn="l" rtl="0">
              <a:lnSpc>
                <a:spcPct val="100000"/>
              </a:lnSpc>
              <a:spcBef>
                <a:spcPts val="0"/>
              </a:spcBef>
              <a:spcAft>
                <a:spcPts val="0"/>
              </a:spcAft>
              <a:buNone/>
            </a:pP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then</a:t>
            </a:r>
            <a:endParaRPr sz="1900" dirty="0">
              <a:solidFill>
                <a:srgbClr val="B45F06"/>
              </a:solidFill>
            </a:endParaRPr>
          </a:p>
          <a:p>
            <a:pPr marL="0" lvl="0" indent="457200" algn="l" rtl="0">
              <a:lnSpc>
                <a:spcPct val="100000"/>
              </a:lnSpc>
              <a:spcBef>
                <a:spcPts val="0"/>
              </a:spcBef>
              <a:spcAft>
                <a:spcPts val="0"/>
              </a:spcAft>
              <a:buNone/>
            </a:pPr>
            <a:r>
              <a:rPr lang="en-US" sz="1700" dirty="0">
                <a:solidFill>
                  <a:srgbClr val="B45F06"/>
                </a:solidFill>
              </a:rPr>
              <a:t>	move "</a:t>
            </a:r>
            <a:r>
              <a:rPr lang="en-US" sz="1700" dirty="0" err="1">
                <a:solidFill>
                  <a:srgbClr val="B45F06"/>
                </a:solidFill>
              </a:rPr>
              <a:t>dc"."coverage</a:t>
            </a:r>
            <a:r>
              <a:rPr lang="en-US" sz="1700" dirty="0">
                <a:solidFill>
                  <a:srgbClr val="B45F06"/>
                </a:solidFill>
              </a:rPr>
              <a:t>" to "</a:t>
            </a:r>
            <a:r>
              <a:rPr lang="en-US" sz="1700" dirty="0" err="1">
                <a:solidFill>
                  <a:srgbClr val="B45F06"/>
                </a:solidFill>
              </a:rPr>
              <a:t>dc"."subject</a:t>
            </a:r>
            <a:r>
              <a:rPr lang="en-US" sz="1700" dirty="0">
                <a:solidFill>
                  <a:srgbClr val="B45F06"/>
                </a:solidFill>
              </a:rPr>
              <a:t>"</a:t>
            </a:r>
            <a:endParaRPr sz="1900" dirty="0">
              <a:solidFill>
                <a:srgbClr val="B45F06"/>
              </a:solidFill>
            </a:endParaRPr>
          </a:p>
          <a:p>
            <a:pPr marL="0" lvl="0" indent="0" algn="l" rtl="0">
              <a:lnSpc>
                <a:spcPct val="100000"/>
              </a:lnSpc>
              <a:spcBef>
                <a:spcPts val="0"/>
              </a:spcBef>
              <a:spcAft>
                <a:spcPts val="0"/>
              </a:spcAft>
              <a:buClr>
                <a:schemeClr val="dk1"/>
              </a:buClr>
              <a:buSzPts val="1100"/>
              <a:buFont typeface="Arial"/>
              <a:buNone/>
            </a:pPr>
            <a:endParaRPr sz="1900" dirty="0"/>
          </a:p>
          <a:p>
            <a:pPr marL="0" lvl="0" indent="0" algn="l" rtl="0">
              <a:lnSpc>
                <a:spcPct val="100000"/>
              </a:lnSpc>
              <a:spcBef>
                <a:spcPts val="0"/>
              </a:spcBef>
              <a:spcAft>
                <a:spcPts val="0"/>
              </a:spcAft>
              <a:buClr>
                <a:schemeClr val="dk1"/>
              </a:buClr>
              <a:buSzPts val="1100"/>
              <a:buFont typeface="Arial"/>
              <a:buNone/>
            </a:pPr>
            <a:r>
              <a:rPr lang="en-US" sz="1900" dirty="0"/>
              <a:t>end</a:t>
            </a:r>
            <a:endParaRPr sz="1900" dirty="0"/>
          </a:p>
        </p:txBody>
      </p:sp>
      <p:sp>
        <p:nvSpPr>
          <p:cNvPr id="2" name="Google Shape;248;g2cad03ab42e_0_66">
            <a:extLst>
              <a:ext uri="{FF2B5EF4-FFF2-40B4-BE49-F238E27FC236}">
                <a16:creationId xmlns:a16="http://schemas.microsoft.com/office/drawing/2014/main" id="{65F1215B-C595-BC5C-3A2E-8DD83ED3DEFE}"/>
              </a:ext>
            </a:extLst>
          </p:cNvPr>
          <p:cNvSpPr txBox="1"/>
          <p:nvPr/>
        </p:nvSpPr>
        <p:spPr>
          <a:xfrm>
            <a:off x="6102509" y="2876111"/>
            <a:ext cx="2898900" cy="512734"/>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0B5394"/>
                </a:solidFill>
                <a:latin typeface="Calibri"/>
                <a:ea typeface="Calibri"/>
                <a:cs typeface="Calibri"/>
                <a:sym typeface="Calibri"/>
              </a:rPr>
              <a:t>when this field exists</a:t>
            </a:r>
          </a:p>
        </p:txBody>
      </p:sp>
      <p:sp>
        <p:nvSpPr>
          <p:cNvPr id="3" name="Google Shape;248;g2cad03ab42e_0_66">
            <a:extLst>
              <a:ext uri="{FF2B5EF4-FFF2-40B4-BE49-F238E27FC236}">
                <a16:creationId xmlns:a16="http://schemas.microsoft.com/office/drawing/2014/main" id="{90FDF13C-A88D-1B19-CD30-89D1EC2F5A8C}"/>
              </a:ext>
            </a:extLst>
          </p:cNvPr>
          <p:cNvSpPr txBox="1"/>
          <p:nvPr/>
        </p:nvSpPr>
        <p:spPr>
          <a:xfrm>
            <a:off x="6102509" y="3726758"/>
            <a:ext cx="2898900" cy="512734"/>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r>
              <a:rPr lang="en-US" sz="2100" dirty="0">
                <a:solidFill>
                  <a:srgbClr val="B45F06"/>
                </a:solidFill>
                <a:latin typeface="Calibri"/>
                <a:ea typeface="Calibri"/>
                <a:cs typeface="Calibri"/>
                <a:sym typeface="Calibri"/>
              </a:rPr>
              <a:t>move it to </a:t>
            </a:r>
            <a:r>
              <a:rPr lang="en-US" sz="2100" dirty="0" err="1">
                <a:solidFill>
                  <a:srgbClr val="B45F06"/>
                </a:solidFill>
                <a:latin typeface="Calibri"/>
                <a:ea typeface="Calibri"/>
                <a:cs typeface="Calibri"/>
                <a:sym typeface="Calibri"/>
              </a:rPr>
              <a:t>dc.subject</a:t>
            </a:r>
            <a:endParaRPr lang="en-US" sz="2100" dirty="0">
              <a:solidFill>
                <a:srgbClr val="2200CC"/>
              </a:solidFill>
              <a:latin typeface="Calibri"/>
              <a:ea typeface="Calibri"/>
              <a:cs typeface="Calibri"/>
              <a:sym typeface="Calibri"/>
            </a:endParaRPr>
          </a:p>
          <a:p>
            <a:pPr marL="0" lvl="0" indent="0" algn="l" rtl="0">
              <a:spcBef>
                <a:spcPts val="0"/>
              </a:spcBef>
              <a:spcAft>
                <a:spcPts val="0"/>
              </a:spcAft>
              <a:buNone/>
            </a:pPr>
            <a:endParaRPr sz="2100" dirty="0">
              <a:solidFill>
                <a:schemeClr val="dk1"/>
              </a:solidFill>
              <a:latin typeface="Calibri"/>
              <a:ea typeface="Calibri"/>
              <a:cs typeface="Calibri"/>
              <a:sym typeface="Calibri"/>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35"/>
        <p:cNvGrpSpPr/>
        <p:nvPr/>
      </p:nvGrpSpPr>
      <p:grpSpPr>
        <a:xfrm>
          <a:off x="0" y="0"/>
          <a:ext cx="0" cy="0"/>
          <a:chOff x="0" y="0"/>
          <a:chExt cx="0" cy="0"/>
        </a:xfrm>
      </p:grpSpPr>
      <p:sp>
        <p:nvSpPr>
          <p:cNvPr id="236" name="Google Shape;236;g2cad03ab42e_0_50"/>
          <p:cNvSpPr txBox="1">
            <a:spLocks noGrp="1"/>
          </p:cNvSpPr>
          <p:nvPr>
            <p:ph type="title"/>
          </p:nvPr>
        </p:nvSpPr>
        <p:spPr>
          <a:xfrm>
            <a:off x="498192" y="0"/>
            <a:ext cx="781350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DC rule example: condition: “not equals”</a:t>
            </a:r>
            <a:endParaRPr dirty="0"/>
          </a:p>
        </p:txBody>
      </p:sp>
      <p:sp>
        <p:nvSpPr>
          <p:cNvPr id="237" name="Google Shape;237;g2cad03ab42e_0_50"/>
          <p:cNvSpPr txBox="1">
            <a:spLocks noGrp="1"/>
          </p:cNvSpPr>
          <p:nvPr>
            <p:ph type="body" idx="1"/>
          </p:nvPr>
        </p:nvSpPr>
        <p:spPr>
          <a:xfrm>
            <a:off x="498192" y="1036388"/>
            <a:ext cx="7081500" cy="3538591"/>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dirty="0">
                <a:solidFill>
                  <a:srgbClr val="A7291E"/>
                </a:solidFill>
              </a:rPr>
              <a:t>// change the publisher field to Wesleyan University for all existing publisher fields</a:t>
            </a:r>
            <a:endParaRPr sz="1900" dirty="0"/>
          </a:p>
          <a:p>
            <a:pPr marL="0" lvl="0" indent="0" algn="l" rtl="0">
              <a:lnSpc>
                <a:spcPct val="100000"/>
              </a:lnSpc>
              <a:spcBef>
                <a:spcPts val="0"/>
              </a:spcBef>
              <a:spcAft>
                <a:spcPts val="0"/>
              </a:spcAft>
              <a:buNone/>
            </a:pPr>
            <a:r>
              <a:rPr lang="en-US" sz="1900" dirty="0">
                <a:solidFill>
                  <a:srgbClr val="38761D"/>
                </a:solidFill>
              </a:rPr>
              <a:t>rule "</a:t>
            </a:r>
            <a:r>
              <a:rPr lang="en-US" sz="1700" dirty="0">
                <a:solidFill>
                  <a:srgbClr val="38761D"/>
                </a:solidFill>
              </a:rPr>
              <a:t>override all </a:t>
            </a:r>
            <a:r>
              <a:rPr lang="en-US" sz="1700" dirty="0" err="1">
                <a:solidFill>
                  <a:srgbClr val="38761D"/>
                </a:solidFill>
              </a:rPr>
              <a:t>dc.publisher</a:t>
            </a:r>
            <a:r>
              <a:rPr lang="en-US" sz="1700" dirty="0">
                <a:solidFill>
                  <a:srgbClr val="38761D"/>
                </a:solidFill>
              </a:rPr>
              <a:t> values</a:t>
            </a:r>
            <a:r>
              <a:rPr lang="en-US" sz="1900" dirty="0">
                <a:solidFill>
                  <a:srgbClr val="38761D"/>
                </a:solidFill>
              </a:rPr>
              <a:t>"</a:t>
            </a:r>
            <a:endParaRPr sz="1900" dirty="0">
              <a:solidFill>
                <a:srgbClr val="38761D"/>
              </a:solidFill>
            </a:endParaRPr>
          </a:p>
          <a:p>
            <a:pPr marL="0" lvl="0" indent="0" algn="l" rtl="0">
              <a:lnSpc>
                <a:spcPct val="100000"/>
              </a:lnSpc>
              <a:spcBef>
                <a:spcPts val="0"/>
              </a:spcBef>
              <a:spcAft>
                <a:spcPts val="0"/>
              </a:spcAft>
              <a:buNone/>
            </a:pPr>
            <a:endParaRPr sz="1900" dirty="0">
              <a:solidFill>
                <a:srgbClr val="38761D"/>
              </a:solidFill>
            </a:endParaRPr>
          </a:p>
          <a:p>
            <a:pPr marL="0" lvl="0" indent="0" algn="l" rtl="0">
              <a:lnSpc>
                <a:spcPct val="100000"/>
              </a:lnSpc>
              <a:spcBef>
                <a:spcPts val="0"/>
              </a:spcBef>
              <a:spcAft>
                <a:spcPts val="0"/>
              </a:spcAft>
              <a:buNone/>
            </a:pPr>
            <a:r>
              <a:rPr lang="en-US" sz="1900" dirty="0">
                <a:solidFill>
                  <a:srgbClr val="0B5394"/>
                </a:solidFill>
              </a:rPr>
              <a:t>when</a:t>
            </a:r>
            <a:endParaRPr sz="1900" dirty="0">
              <a:solidFill>
                <a:srgbClr val="0B5394"/>
              </a:solidFill>
            </a:endParaRPr>
          </a:p>
          <a:p>
            <a:pPr marL="0" lvl="0" indent="0" algn="l" rtl="0">
              <a:lnSpc>
                <a:spcPct val="100000"/>
              </a:lnSpc>
              <a:spcBef>
                <a:spcPts val="0"/>
              </a:spcBef>
              <a:spcAft>
                <a:spcPts val="0"/>
              </a:spcAft>
              <a:buNone/>
            </a:pPr>
            <a:r>
              <a:rPr lang="en-US" sz="1900" dirty="0">
                <a:solidFill>
                  <a:srgbClr val="0B5394"/>
                </a:solidFill>
              </a:rPr>
              <a:t>   	"</a:t>
            </a:r>
            <a:r>
              <a:rPr lang="en-US" sz="1900" dirty="0" err="1">
                <a:solidFill>
                  <a:srgbClr val="0B5394"/>
                </a:solidFill>
              </a:rPr>
              <a:t>dc"."publisher</a:t>
            </a:r>
            <a:r>
              <a:rPr lang="en-US" sz="1900" dirty="0">
                <a:solidFill>
                  <a:srgbClr val="0B5394"/>
                </a:solidFill>
              </a:rPr>
              <a:t>" not equals </a:t>
            </a:r>
            <a:br>
              <a:rPr lang="en-US" sz="1900" dirty="0">
                <a:solidFill>
                  <a:srgbClr val="0B5394"/>
                </a:solidFill>
              </a:rPr>
            </a:br>
            <a:r>
              <a:rPr lang="en-US" sz="1900" dirty="0">
                <a:solidFill>
                  <a:srgbClr val="0B5394"/>
                </a:solidFill>
              </a:rPr>
              <a:t>		"Wesleyan University" </a:t>
            </a:r>
            <a:endParaRPr sz="1900" dirty="0">
              <a:solidFill>
                <a:srgbClr val="0B5394"/>
              </a:solidFill>
            </a:endParaRPr>
          </a:p>
          <a:p>
            <a:pPr marL="0" lvl="0" indent="0" algn="l" rtl="0">
              <a:lnSpc>
                <a:spcPct val="100000"/>
              </a:lnSpc>
              <a:spcBef>
                <a:spcPts val="0"/>
              </a:spcBef>
              <a:spcAft>
                <a:spcPts val="0"/>
              </a:spcAft>
              <a:buNone/>
            </a:pP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then</a:t>
            </a:r>
            <a:endParaRPr sz="1900" dirty="0">
              <a:solidFill>
                <a:srgbClr val="B45F06"/>
              </a:solidFill>
            </a:endParaRPr>
          </a:p>
          <a:p>
            <a:pPr marL="0" lvl="0" indent="457200" algn="l" rtl="0">
              <a:lnSpc>
                <a:spcPct val="100000"/>
              </a:lnSpc>
              <a:spcBef>
                <a:spcPts val="0"/>
              </a:spcBef>
              <a:spcAft>
                <a:spcPts val="0"/>
              </a:spcAft>
              <a:buNone/>
            </a:pPr>
            <a:r>
              <a:rPr lang="en-US" sz="1700" dirty="0">
                <a:solidFill>
                  <a:srgbClr val="B45F06"/>
                </a:solidFill>
              </a:rPr>
              <a:t>	set "Wesleyan University" in "</a:t>
            </a:r>
            <a:r>
              <a:rPr lang="en-US" sz="1700" dirty="0" err="1">
                <a:solidFill>
                  <a:srgbClr val="B45F06"/>
                </a:solidFill>
              </a:rPr>
              <a:t>dc":"publisher</a:t>
            </a:r>
            <a:r>
              <a:rPr lang="en-US" sz="1700" dirty="0">
                <a:solidFill>
                  <a:srgbClr val="B45F06"/>
                </a:solidFill>
              </a:rPr>
              <a:t>"</a:t>
            </a:r>
            <a:endParaRPr sz="1900" dirty="0">
              <a:solidFill>
                <a:srgbClr val="B45F06"/>
              </a:solidFill>
            </a:endParaRPr>
          </a:p>
          <a:p>
            <a:pPr marL="0" lvl="0" indent="0" algn="l" rtl="0">
              <a:lnSpc>
                <a:spcPct val="100000"/>
              </a:lnSpc>
              <a:spcBef>
                <a:spcPts val="0"/>
              </a:spcBef>
              <a:spcAft>
                <a:spcPts val="0"/>
              </a:spcAft>
              <a:buClr>
                <a:schemeClr val="dk1"/>
              </a:buClr>
              <a:buSzPts val="1100"/>
              <a:buFont typeface="Arial"/>
              <a:buNone/>
            </a:pPr>
            <a:endParaRPr sz="1900" dirty="0"/>
          </a:p>
          <a:p>
            <a:pPr marL="0" lvl="0" indent="0" algn="l" rtl="0">
              <a:lnSpc>
                <a:spcPct val="100000"/>
              </a:lnSpc>
              <a:spcBef>
                <a:spcPts val="0"/>
              </a:spcBef>
              <a:spcAft>
                <a:spcPts val="0"/>
              </a:spcAft>
              <a:buClr>
                <a:schemeClr val="dk1"/>
              </a:buClr>
              <a:buSzPts val="1100"/>
              <a:buFont typeface="Arial"/>
              <a:buNone/>
            </a:pPr>
            <a:r>
              <a:rPr lang="en-US" sz="1900" dirty="0"/>
              <a:t>end</a:t>
            </a:r>
            <a:endParaRPr sz="1900" dirty="0"/>
          </a:p>
        </p:txBody>
      </p:sp>
      <p:sp>
        <p:nvSpPr>
          <p:cNvPr id="239" name="Google Shape;239;g2cad03ab42e_0_50"/>
          <p:cNvSpPr/>
          <p:nvPr/>
        </p:nvSpPr>
        <p:spPr>
          <a:xfrm>
            <a:off x="7385365" y="3015761"/>
            <a:ext cx="101775" cy="710399"/>
          </a:xfrm>
          <a:prstGeom prst="rect">
            <a:avLst/>
          </a:prstGeom>
        </p:spPr>
        <p:txBody>
          <a:bodyPr>
            <a:prstTxWarp prst="textPlain">
              <a:avLst/>
            </a:prstTxWarp>
          </a:bodyPr>
          <a:lstStyle/>
          <a:p>
            <a:pPr lvl="0" algn="ctr"/>
            <a:endParaRPr b="0" i="0" dirty="0">
              <a:ln w="9525" cap="flat" cmpd="sng">
                <a:solidFill>
                  <a:srgbClr val="0B5394"/>
                </a:solidFill>
                <a:prstDash val="solid"/>
                <a:round/>
                <a:headEnd type="none" w="sm" len="sm"/>
                <a:tailEnd type="none" w="sm" len="sm"/>
              </a:ln>
              <a:solidFill>
                <a:srgbClr val="0B5394"/>
              </a:solidFill>
              <a:latin typeface="Arial"/>
            </a:endParaRPr>
          </a:p>
        </p:txBody>
      </p:sp>
      <p:sp>
        <p:nvSpPr>
          <p:cNvPr id="241" name="Google Shape;241;g2cad03ab42e_0_50"/>
          <p:cNvSpPr/>
          <p:nvPr/>
        </p:nvSpPr>
        <p:spPr>
          <a:xfrm>
            <a:off x="7407967" y="3975068"/>
            <a:ext cx="101775" cy="710399"/>
          </a:xfrm>
          <a:prstGeom prst="rect">
            <a:avLst/>
          </a:prstGeom>
        </p:spPr>
        <p:txBody>
          <a:bodyPr>
            <a:prstTxWarp prst="textPlain">
              <a:avLst/>
            </a:prstTxWarp>
          </a:bodyPr>
          <a:lstStyle/>
          <a:p>
            <a:pPr lvl="0" algn="ctr"/>
            <a:endParaRPr b="0" i="0" dirty="0">
              <a:ln w="9525" cap="flat" cmpd="sng">
                <a:solidFill>
                  <a:srgbClr val="B45F06"/>
                </a:solidFill>
                <a:prstDash val="solid"/>
                <a:round/>
                <a:headEnd type="none" w="sm" len="sm"/>
                <a:tailEnd type="none" w="sm" len="sm"/>
              </a:ln>
              <a:solidFill>
                <a:srgbClr val="B45F06"/>
              </a:solidFill>
              <a:latin typeface="Arial"/>
            </a:endParaRPr>
          </a:p>
        </p:txBody>
      </p:sp>
      <p:sp>
        <p:nvSpPr>
          <p:cNvPr id="2" name="Google Shape;248;g2cad03ab42e_0_66">
            <a:extLst>
              <a:ext uri="{FF2B5EF4-FFF2-40B4-BE49-F238E27FC236}">
                <a16:creationId xmlns:a16="http://schemas.microsoft.com/office/drawing/2014/main" id="{4704E5A9-E09D-F0C4-F5F8-9B1F20C6BEE6}"/>
              </a:ext>
            </a:extLst>
          </p:cNvPr>
          <p:cNvSpPr txBox="1"/>
          <p:nvPr/>
        </p:nvSpPr>
        <p:spPr>
          <a:xfrm>
            <a:off x="5973201" y="2390683"/>
            <a:ext cx="2898900" cy="831577"/>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0B5394"/>
                </a:solidFill>
                <a:latin typeface="Calibri"/>
                <a:ea typeface="Calibri"/>
                <a:cs typeface="Calibri"/>
                <a:sym typeface="Calibri"/>
              </a:rPr>
              <a:t>when </a:t>
            </a:r>
            <a:r>
              <a:rPr lang="en-US" sz="2100" dirty="0" err="1">
                <a:solidFill>
                  <a:srgbClr val="0B5394"/>
                </a:solidFill>
                <a:latin typeface="Calibri"/>
                <a:ea typeface="Calibri"/>
                <a:cs typeface="Calibri"/>
                <a:sym typeface="Calibri"/>
              </a:rPr>
              <a:t>dc.publisher</a:t>
            </a:r>
            <a:r>
              <a:rPr lang="en-US" sz="2100" dirty="0">
                <a:solidFill>
                  <a:srgbClr val="0B5394"/>
                </a:solidFill>
                <a:latin typeface="Calibri"/>
                <a:ea typeface="Calibri"/>
                <a:cs typeface="Calibri"/>
                <a:sym typeface="Calibri"/>
              </a:rPr>
              <a:t> is not set to the value we want</a:t>
            </a:r>
          </a:p>
        </p:txBody>
      </p:sp>
      <p:sp>
        <p:nvSpPr>
          <p:cNvPr id="3" name="Google Shape;248;g2cad03ab42e_0_66">
            <a:extLst>
              <a:ext uri="{FF2B5EF4-FFF2-40B4-BE49-F238E27FC236}">
                <a16:creationId xmlns:a16="http://schemas.microsoft.com/office/drawing/2014/main" id="{8E509BA1-AFB1-014E-53A6-48D77693D966}"/>
              </a:ext>
            </a:extLst>
          </p:cNvPr>
          <p:cNvSpPr txBox="1"/>
          <p:nvPr/>
        </p:nvSpPr>
        <p:spPr>
          <a:xfrm>
            <a:off x="5958517" y="3569663"/>
            <a:ext cx="2898900" cy="512734"/>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r>
              <a:rPr lang="en-US" sz="2100" dirty="0">
                <a:solidFill>
                  <a:srgbClr val="B45F06"/>
                </a:solidFill>
                <a:latin typeface="Calibri"/>
                <a:ea typeface="Calibri"/>
                <a:cs typeface="Calibri"/>
                <a:sym typeface="Calibri"/>
              </a:rPr>
              <a:t>set it</a:t>
            </a:r>
            <a:endParaRPr lang="en-US" sz="2100" dirty="0">
              <a:solidFill>
                <a:srgbClr val="2200CC"/>
              </a:solidFill>
              <a:latin typeface="Calibri"/>
              <a:ea typeface="Calibri"/>
              <a:cs typeface="Calibri"/>
              <a:sym typeface="Calibri"/>
            </a:endParaRPr>
          </a:p>
          <a:p>
            <a:pPr marL="0" lvl="0" indent="0" algn="l" rtl="0">
              <a:spcBef>
                <a:spcPts val="0"/>
              </a:spcBef>
              <a:spcAft>
                <a:spcPts val="0"/>
              </a:spcAft>
              <a:buNone/>
            </a:pPr>
            <a:endParaRPr sz="2100" dirty="0">
              <a:solidFill>
                <a:schemeClr val="dk1"/>
              </a:solidFill>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45"/>
        <p:cNvGrpSpPr/>
        <p:nvPr/>
      </p:nvGrpSpPr>
      <p:grpSpPr>
        <a:xfrm>
          <a:off x="0" y="0"/>
          <a:ext cx="0" cy="0"/>
          <a:chOff x="0" y="0"/>
          <a:chExt cx="0" cy="0"/>
        </a:xfrm>
      </p:grpSpPr>
      <p:sp>
        <p:nvSpPr>
          <p:cNvPr id="246" name="Google Shape;246;g2cad03ab42e_0_66"/>
          <p:cNvSpPr txBox="1">
            <a:spLocks noGrp="1"/>
          </p:cNvSpPr>
          <p:nvPr>
            <p:ph type="title"/>
          </p:nvPr>
        </p:nvSpPr>
        <p:spPr>
          <a:xfrm>
            <a:off x="498192" y="232511"/>
            <a:ext cx="781350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DC rule example: </a:t>
            </a:r>
            <a:br>
              <a:rPr lang="en-US" sz="3000" dirty="0"/>
            </a:br>
            <a:r>
              <a:rPr lang="en-US" sz="3000" dirty="0"/>
              <a:t>actions: TEMP variable + a transformation</a:t>
            </a:r>
            <a:endParaRPr dirty="0"/>
          </a:p>
        </p:txBody>
      </p:sp>
      <p:sp>
        <p:nvSpPr>
          <p:cNvPr id="247" name="Google Shape;247;g2cad03ab42e_0_66"/>
          <p:cNvSpPr txBox="1">
            <a:spLocks noGrp="1"/>
          </p:cNvSpPr>
          <p:nvPr>
            <p:ph type="body" idx="1"/>
          </p:nvPr>
        </p:nvSpPr>
        <p:spPr>
          <a:xfrm>
            <a:off x="627500" y="1513700"/>
            <a:ext cx="4707900" cy="3395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dirty="0">
                <a:solidFill>
                  <a:srgbClr val="A7291E"/>
                </a:solidFill>
              </a:rPr>
              <a:t>// append Research Guide to end of title</a:t>
            </a:r>
            <a:br>
              <a:rPr lang="en-US" sz="1900" dirty="0">
                <a:solidFill>
                  <a:srgbClr val="A7291E"/>
                </a:solidFill>
              </a:rPr>
            </a:br>
            <a:r>
              <a:rPr lang="en-US" sz="1900" dirty="0">
                <a:solidFill>
                  <a:srgbClr val="A7291E"/>
                </a:solidFill>
              </a:rPr>
              <a:t>// e.g. Political Science becomes Political Science Research Guide</a:t>
            </a:r>
            <a:endParaRPr sz="1900" dirty="0"/>
          </a:p>
          <a:p>
            <a:pPr marL="0" lvl="0" indent="0" algn="l" rtl="0">
              <a:lnSpc>
                <a:spcPct val="100000"/>
              </a:lnSpc>
              <a:spcBef>
                <a:spcPts val="0"/>
              </a:spcBef>
              <a:spcAft>
                <a:spcPts val="0"/>
              </a:spcAft>
              <a:buNone/>
            </a:pPr>
            <a:endParaRPr sz="1900" dirty="0">
              <a:solidFill>
                <a:srgbClr val="B45F06"/>
              </a:solidFill>
            </a:endParaRPr>
          </a:p>
          <a:p>
            <a:pPr marL="0" lvl="0" indent="457200" algn="l" rtl="0">
              <a:lnSpc>
                <a:spcPct val="100000"/>
              </a:lnSpc>
              <a:spcBef>
                <a:spcPts val="0"/>
              </a:spcBef>
              <a:spcAft>
                <a:spcPts val="0"/>
              </a:spcAft>
              <a:buNone/>
            </a:pPr>
            <a:r>
              <a:rPr lang="en-US" sz="1700" dirty="0">
                <a:solidFill>
                  <a:srgbClr val="B45F06"/>
                </a:solidFill>
              </a:rPr>
              <a:t>   set TEMP"1" to dc value "</a:t>
            </a:r>
            <a:r>
              <a:rPr lang="en-US" sz="1700" dirty="0" err="1">
                <a:solidFill>
                  <a:srgbClr val="B45F06"/>
                </a:solidFill>
              </a:rPr>
              <a:t>dc"."title</a:t>
            </a:r>
            <a:r>
              <a:rPr lang="en-US" sz="1700" dirty="0">
                <a:solidFill>
                  <a:srgbClr val="B45F06"/>
                </a:solidFill>
              </a:rPr>
              <a:t>"</a:t>
            </a:r>
            <a:endParaRPr sz="1700" dirty="0">
              <a:solidFill>
                <a:srgbClr val="B45F06"/>
              </a:solidFill>
            </a:endParaRPr>
          </a:p>
          <a:p>
            <a:pPr marL="0" lvl="0" indent="0" algn="l" rtl="0">
              <a:lnSpc>
                <a:spcPct val="100000"/>
              </a:lnSpc>
              <a:spcBef>
                <a:spcPts val="0"/>
              </a:spcBef>
              <a:spcAft>
                <a:spcPts val="0"/>
              </a:spcAft>
              <a:buClr>
                <a:schemeClr val="dk1"/>
              </a:buClr>
              <a:buSzPts val="1100"/>
              <a:buFont typeface="Arial"/>
              <a:buNone/>
            </a:pPr>
            <a:endParaRPr sz="1700" dirty="0">
              <a:solidFill>
                <a:srgbClr val="B45F06"/>
              </a:solidFill>
            </a:endParaRPr>
          </a:p>
          <a:p>
            <a:pPr marL="0" lvl="0" indent="0" algn="l" rtl="0">
              <a:lnSpc>
                <a:spcPct val="100000"/>
              </a:lnSpc>
              <a:spcBef>
                <a:spcPts val="0"/>
              </a:spcBef>
              <a:spcAft>
                <a:spcPts val="0"/>
              </a:spcAft>
              <a:buClr>
                <a:schemeClr val="dk1"/>
              </a:buClr>
              <a:buSzPts val="1100"/>
              <a:buFont typeface="Arial"/>
              <a:buNone/>
            </a:pPr>
            <a:endParaRPr sz="1700" dirty="0">
              <a:solidFill>
                <a:srgbClr val="B45F06"/>
              </a:solidFill>
            </a:endParaRPr>
          </a:p>
          <a:p>
            <a:pPr marL="0" lvl="0" indent="457200" algn="l" rtl="0">
              <a:lnSpc>
                <a:spcPct val="100000"/>
              </a:lnSpc>
              <a:spcBef>
                <a:spcPts val="0"/>
              </a:spcBef>
              <a:spcAft>
                <a:spcPts val="0"/>
              </a:spcAft>
              <a:buClr>
                <a:schemeClr val="dk1"/>
              </a:buClr>
              <a:buSzPts val="1100"/>
              <a:buFont typeface="Arial"/>
              <a:buNone/>
            </a:pPr>
            <a:r>
              <a:rPr lang="en-US" sz="1700" dirty="0">
                <a:solidFill>
                  <a:srgbClr val="B45F06"/>
                </a:solidFill>
              </a:rPr>
              <a:t>   add suffix (TEMP"1"," Research Guide")</a:t>
            </a:r>
            <a:endParaRPr sz="1700" dirty="0">
              <a:solidFill>
                <a:srgbClr val="B45F06"/>
              </a:solidFill>
            </a:endParaRPr>
          </a:p>
          <a:p>
            <a:pPr marL="0" lvl="0" indent="0" algn="l" rtl="0">
              <a:lnSpc>
                <a:spcPct val="100000"/>
              </a:lnSpc>
              <a:spcBef>
                <a:spcPts val="0"/>
              </a:spcBef>
              <a:spcAft>
                <a:spcPts val="0"/>
              </a:spcAft>
              <a:buNone/>
            </a:pPr>
            <a:endParaRPr sz="1700" dirty="0">
              <a:solidFill>
                <a:srgbClr val="B45F06"/>
              </a:solidFill>
            </a:endParaRPr>
          </a:p>
          <a:p>
            <a:pPr marL="0" lvl="0" indent="0" algn="l" rtl="0">
              <a:lnSpc>
                <a:spcPct val="100000"/>
              </a:lnSpc>
              <a:spcBef>
                <a:spcPts val="0"/>
              </a:spcBef>
              <a:spcAft>
                <a:spcPts val="0"/>
              </a:spcAft>
              <a:buNone/>
            </a:pPr>
            <a:endParaRPr sz="1700" dirty="0">
              <a:solidFill>
                <a:srgbClr val="B45F06"/>
              </a:solidFill>
            </a:endParaRPr>
          </a:p>
          <a:p>
            <a:pPr marL="0" lvl="0" indent="457200" algn="l" rtl="0">
              <a:lnSpc>
                <a:spcPct val="100000"/>
              </a:lnSpc>
              <a:spcBef>
                <a:spcPts val="0"/>
              </a:spcBef>
              <a:spcAft>
                <a:spcPts val="0"/>
              </a:spcAft>
              <a:buNone/>
            </a:pPr>
            <a:r>
              <a:rPr lang="en-US" sz="1700" dirty="0">
                <a:solidFill>
                  <a:srgbClr val="B45F06"/>
                </a:solidFill>
              </a:rPr>
              <a:t>   set "</a:t>
            </a:r>
            <a:r>
              <a:rPr lang="en-US" sz="1700" dirty="0" err="1">
                <a:solidFill>
                  <a:srgbClr val="B45F06"/>
                </a:solidFill>
              </a:rPr>
              <a:t>dc"."title</a:t>
            </a:r>
            <a:r>
              <a:rPr lang="en-US" sz="1700" dirty="0">
                <a:solidFill>
                  <a:srgbClr val="B45F06"/>
                </a:solidFill>
              </a:rPr>
              <a:t>" to TEMP"1"</a:t>
            </a:r>
            <a:endParaRPr sz="1900" dirty="0"/>
          </a:p>
        </p:txBody>
      </p:sp>
      <p:sp>
        <p:nvSpPr>
          <p:cNvPr id="248" name="Google Shape;248;g2cad03ab42e_0_66"/>
          <p:cNvSpPr txBox="1"/>
          <p:nvPr/>
        </p:nvSpPr>
        <p:spPr>
          <a:xfrm>
            <a:off x="6085294" y="2348000"/>
            <a:ext cx="2898900" cy="863400"/>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B45F06"/>
                </a:solidFill>
                <a:latin typeface="Calibri"/>
                <a:ea typeface="Calibri"/>
                <a:cs typeface="Calibri"/>
                <a:sym typeface="Calibri"/>
              </a:rPr>
              <a:t>put the </a:t>
            </a:r>
            <a:r>
              <a:rPr lang="en-US" sz="2100" dirty="0" err="1">
                <a:solidFill>
                  <a:srgbClr val="B45F06"/>
                </a:solidFill>
                <a:latin typeface="Calibri"/>
                <a:ea typeface="Calibri"/>
                <a:cs typeface="Calibri"/>
                <a:sym typeface="Calibri"/>
              </a:rPr>
              <a:t>dc.title</a:t>
            </a:r>
            <a:r>
              <a:rPr lang="en-US" sz="2100" dirty="0">
                <a:solidFill>
                  <a:srgbClr val="B45F06"/>
                </a:solidFill>
                <a:latin typeface="Calibri"/>
                <a:ea typeface="Calibri"/>
                <a:cs typeface="Calibri"/>
                <a:sym typeface="Calibri"/>
              </a:rPr>
              <a:t> value in TEMP1 variable</a:t>
            </a:r>
            <a:endParaRPr sz="2100" dirty="0">
              <a:solidFill>
                <a:srgbClr val="B45F06"/>
              </a:solidFill>
              <a:latin typeface="Calibri"/>
              <a:ea typeface="Calibri"/>
              <a:cs typeface="Calibri"/>
              <a:sym typeface="Calibri"/>
            </a:endParaRPr>
          </a:p>
        </p:txBody>
      </p:sp>
      <p:sp>
        <p:nvSpPr>
          <p:cNvPr id="249" name="Google Shape;249;g2cad03ab42e_0_66"/>
          <p:cNvSpPr txBox="1"/>
          <p:nvPr/>
        </p:nvSpPr>
        <p:spPr>
          <a:xfrm>
            <a:off x="6085294" y="3370889"/>
            <a:ext cx="2898900" cy="567732"/>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B45F06"/>
                </a:solidFill>
                <a:latin typeface="Calibri"/>
                <a:ea typeface="Calibri"/>
                <a:cs typeface="Calibri"/>
                <a:sym typeface="Calibri"/>
              </a:rPr>
              <a:t>add suffix text to TEMP1</a:t>
            </a:r>
            <a:endParaRPr sz="2100" dirty="0">
              <a:solidFill>
                <a:srgbClr val="B45F06"/>
              </a:solidFill>
              <a:latin typeface="Calibri"/>
              <a:ea typeface="Calibri"/>
              <a:cs typeface="Calibri"/>
              <a:sym typeface="Calibri"/>
            </a:endParaRPr>
          </a:p>
        </p:txBody>
      </p:sp>
      <p:sp>
        <p:nvSpPr>
          <p:cNvPr id="250" name="Google Shape;250;g2cad03ab42e_0_66"/>
          <p:cNvSpPr txBox="1"/>
          <p:nvPr/>
        </p:nvSpPr>
        <p:spPr>
          <a:xfrm>
            <a:off x="6085294" y="4098110"/>
            <a:ext cx="2898900" cy="863400"/>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B45F06"/>
                </a:solidFill>
                <a:latin typeface="Calibri"/>
                <a:ea typeface="Calibri"/>
                <a:cs typeface="Calibri"/>
                <a:sym typeface="Calibri"/>
              </a:rPr>
              <a:t>set </a:t>
            </a:r>
            <a:r>
              <a:rPr lang="en-US" sz="2100" dirty="0" err="1">
                <a:solidFill>
                  <a:srgbClr val="B45F06"/>
                </a:solidFill>
                <a:latin typeface="Calibri"/>
                <a:ea typeface="Calibri"/>
                <a:cs typeface="Calibri"/>
                <a:sym typeface="Calibri"/>
              </a:rPr>
              <a:t>dc.title</a:t>
            </a:r>
            <a:r>
              <a:rPr lang="en-US" sz="2100" dirty="0">
                <a:solidFill>
                  <a:srgbClr val="B45F06"/>
                </a:solidFill>
                <a:latin typeface="Calibri"/>
                <a:ea typeface="Calibri"/>
                <a:cs typeface="Calibri"/>
                <a:sym typeface="Calibri"/>
              </a:rPr>
              <a:t> to the new value of TEMP1</a:t>
            </a:r>
            <a:endParaRPr sz="2100" dirty="0">
              <a:solidFill>
                <a:srgbClr val="B45F06"/>
              </a:solidFill>
              <a:latin typeface="Calibri"/>
              <a:ea typeface="Calibri"/>
              <a:cs typeface="Calibri"/>
              <a:sym typeface="Calibri"/>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Picture 6" descr="People walking on a sidewalk in front of a building&#10;&#10;Description automatically generated">
            <a:extLst>
              <a:ext uri="{FF2B5EF4-FFF2-40B4-BE49-F238E27FC236}">
                <a16:creationId xmlns:a16="http://schemas.microsoft.com/office/drawing/2014/main" id="{1055566E-7668-9459-873F-B3DDCFE3E2CA}"/>
              </a:ext>
            </a:extLst>
          </p:cNvPr>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0" y="0"/>
            <a:ext cx="9156897" cy="5143500"/>
          </a:xfrm>
          <a:prstGeom prst="rect">
            <a:avLst/>
          </a:prstGeom>
        </p:spPr>
      </p:pic>
      <p:sp>
        <p:nvSpPr>
          <p:cNvPr id="2" name="Google Shape;257;g2ce7d62ffda_0_7">
            <a:extLst>
              <a:ext uri="{FF2B5EF4-FFF2-40B4-BE49-F238E27FC236}">
                <a16:creationId xmlns:a16="http://schemas.microsoft.com/office/drawing/2014/main" id="{B015829D-9380-4F11-B2CE-CD0BCB5CCBD8}"/>
              </a:ext>
            </a:extLst>
          </p:cNvPr>
          <p:cNvSpPr txBox="1"/>
          <p:nvPr/>
        </p:nvSpPr>
        <p:spPr>
          <a:xfrm>
            <a:off x="1143000" y="841771"/>
            <a:ext cx="6858000" cy="2175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000000"/>
              </a:buClr>
              <a:buSzPts val="6000"/>
              <a:buFont typeface="Arial"/>
              <a:buNone/>
            </a:pPr>
            <a:r>
              <a:rPr lang="en-US" sz="6000" b="1" dirty="0">
                <a:solidFill>
                  <a:srgbClr val="FFFFFF"/>
                </a:solidFill>
                <a:latin typeface="Calibri"/>
                <a:ea typeface="Calibri"/>
                <a:cs typeface="Calibri"/>
                <a:sym typeface="Calibri"/>
              </a:rPr>
              <a:t>XML rule examples</a:t>
            </a:r>
            <a:endParaRPr sz="1400" b="0" i="0" u="none" strike="noStrike" cap="none" dirty="0">
              <a:solidFill>
                <a:srgbClr val="000000"/>
              </a:solidFill>
              <a:latin typeface="Arial"/>
              <a:ea typeface="Arial"/>
              <a:cs typeface="Arial"/>
              <a:sym typeface="Arial"/>
            </a:endParaRPr>
          </a:p>
        </p:txBody>
      </p:sp>
      <p:sp>
        <p:nvSpPr>
          <p:cNvPr id="5" name="Google Shape;258;g2ce7d62ffda_0_7">
            <a:extLst>
              <a:ext uri="{FF2B5EF4-FFF2-40B4-BE49-F238E27FC236}">
                <a16:creationId xmlns:a16="http://schemas.microsoft.com/office/drawing/2014/main" id="{3E3AF5EC-8E85-88CC-4F83-32C94FCD59D0}"/>
              </a:ext>
            </a:extLst>
          </p:cNvPr>
          <p:cNvSpPr txBox="1"/>
          <p:nvPr/>
        </p:nvSpPr>
        <p:spPr>
          <a:xfrm>
            <a:off x="1576350" y="3332250"/>
            <a:ext cx="5991300" cy="522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0"/>
              </a:spcBef>
              <a:spcAft>
                <a:spcPts val="0"/>
              </a:spcAft>
              <a:buClr>
                <a:schemeClr val="lt1"/>
              </a:buClr>
              <a:buSzPts val="2000"/>
              <a:buFont typeface="Calibri"/>
              <a:buNone/>
            </a:pPr>
            <a:r>
              <a:rPr lang="en-US" sz="2200">
                <a:solidFill>
                  <a:schemeClr val="lt1"/>
                </a:solidFill>
                <a:latin typeface="Calibri"/>
                <a:ea typeface="Calibri"/>
                <a:cs typeface="Calibri"/>
                <a:sym typeface="Calibri"/>
              </a:rPr>
              <a:t>https://github.com/lstethers/primove-normrules/</a:t>
            </a:r>
            <a:endParaRPr sz="2300">
              <a:solidFill>
                <a:schemeClr val="lt1"/>
              </a:solidFill>
              <a:latin typeface="Calibri"/>
              <a:ea typeface="Calibri"/>
              <a:cs typeface="Calibri"/>
              <a:sym typeface="Calibri"/>
            </a:endParaRPr>
          </a:p>
        </p:txBody>
      </p:sp>
    </p:spTree>
    <p:extLst>
      <p:ext uri="{BB962C8B-B14F-4D97-AF65-F5344CB8AC3E}">
        <p14:creationId xmlns:p14="http://schemas.microsoft.com/office/powerpoint/2010/main" val="397855507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62"/>
        <p:cNvGrpSpPr/>
        <p:nvPr/>
      </p:nvGrpSpPr>
      <p:grpSpPr>
        <a:xfrm>
          <a:off x="0" y="0"/>
          <a:ext cx="0" cy="0"/>
          <a:chOff x="0" y="0"/>
          <a:chExt cx="0" cy="0"/>
        </a:xfrm>
      </p:grpSpPr>
      <p:sp>
        <p:nvSpPr>
          <p:cNvPr id="263" name="Google Shape;263;g2cad03ab42e_0_104"/>
          <p:cNvSpPr txBox="1">
            <a:spLocks noGrp="1"/>
          </p:cNvSpPr>
          <p:nvPr>
            <p:ph type="title"/>
          </p:nvPr>
        </p:nvSpPr>
        <p:spPr>
          <a:xfrm>
            <a:off x="462396" y="53532"/>
            <a:ext cx="7886700" cy="9942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XML rule set example: </a:t>
            </a:r>
            <a:r>
              <a:rPr lang="en-US" sz="3000" dirty="0" err="1"/>
              <a:t>Islandora</a:t>
            </a:r>
            <a:r>
              <a:rPr lang="en-US" sz="3000" dirty="0"/>
              <a:t> 2</a:t>
            </a:r>
            <a:endParaRPr dirty="0"/>
          </a:p>
        </p:txBody>
      </p:sp>
      <p:sp>
        <p:nvSpPr>
          <p:cNvPr id="264" name="Google Shape;264;g2cad03ab42e_0_104"/>
          <p:cNvSpPr txBox="1">
            <a:spLocks noGrp="1"/>
          </p:cNvSpPr>
          <p:nvPr>
            <p:ph type="body" idx="1"/>
          </p:nvPr>
        </p:nvSpPr>
        <p:spPr>
          <a:xfrm>
            <a:off x="628650" y="1057495"/>
            <a:ext cx="3886200" cy="32634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100"/>
              <a:buFont typeface="Arial"/>
              <a:buNone/>
            </a:pPr>
            <a:r>
              <a:rPr lang="en-US" sz="1200" b="1" dirty="0">
                <a:solidFill>
                  <a:srgbClr val="A7291E"/>
                </a:solidFill>
              </a:rPr>
              <a:t>rule "Contributor" </a:t>
            </a:r>
            <a:endParaRPr sz="1200" b="1"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when</a:t>
            </a:r>
            <a:endParaRPr sz="1200" dirty="0">
              <a:solidFill>
                <a:srgbClr val="A7291E"/>
              </a:solidFill>
            </a:endParaRPr>
          </a:p>
          <a:p>
            <a:pPr marL="0" lvl="0" indent="457200" algn="l" rtl="0">
              <a:lnSpc>
                <a:spcPct val="100000"/>
              </a:lnSpc>
              <a:spcBef>
                <a:spcPts val="0"/>
              </a:spcBef>
              <a:spcAft>
                <a:spcPts val="0"/>
              </a:spcAft>
              <a:buClr>
                <a:schemeClr val="dk1"/>
              </a:buClr>
              <a:buSzPts val="1100"/>
              <a:buFont typeface="Arial"/>
              <a:buNone/>
            </a:pPr>
            <a:r>
              <a:rPr lang="en-US" sz="1200" dirty="0">
                <a:solidFill>
                  <a:srgbClr val="A7291E"/>
                </a:solidFill>
              </a:rPr>
              <a:t>exist "//*[local-name()='contributor']/text()"</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then</a:t>
            </a:r>
            <a:endParaRPr sz="1200" dirty="0">
              <a:solidFill>
                <a:srgbClr val="A7291E"/>
              </a:solidFill>
            </a:endParaRPr>
          </a:p>
          <a:p>
            <a:pPr marL="0" lvl="0" indent="457200" algn="l" rtl="0">
              <a:lnSpc>
                <a:spcPct val="100000"/>
              </a:lnSpc>
              <a:spcBef>
                <a:spcPts val="0"/>
              </a:spcBef>
              <a:spcAft>
                <a:spcPts val="0"/>
              </a:spcAft>
              <a:buClr>
                <a:schemeClr val="dk1"/>
              </a:buClr>
              <a:buSzPts val="1100"/>
              <a:buFont typeface="Arial"/>
              <a:buNone/>
            </a:pPr>
            <a:r>
              <a:rPr lang="en-US" sz="1200" dirty="0">
                <a:solidFill>
                  <a:srgbClr val="A7291E"/>
                </a:solidFill>
              </a:rPr>
              <a:t>copy "//*[local-name()='contributor']/text()" to</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a:t>
            </a:r>
            <a:r>
              <a:rPr lang="en-US" sz="1200" dirty="0" err="1">
                <a:solidFill>
                  <a:srgbClr val="A7291E"/>
                </a:solidFill>
              </a:rPr>
              <a:t>dc"."contributor</a:t>
            </a:r>
            <a:r>
              <a:rPr lang="en-US" sz="1200" dirty="0">
                <a:solidFill>
                  <a:srgbClr val="A7291E"/>
                </a:solidFill>
              </a:rPr>
              <a:t>"</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end</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b="1" dirty="0">
                <a:solidFill>
                  <a:srgbClr val="A7291E"/>
                </a:solidFill>
              </a:rPr>
              <a:t>rule "Coverage" </a:t>
            </a:r>
            <a:endParaRPr sz="1200" b="1"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when</a:t>
            </a:r>
            <a:endParaRPr sz="1200" dirty="0">
              <a:solidFill>
                <a:srgbClr val="A7291E"/>
              </a:solidFill>
            </a:endParaRPr>
          </a:p>
          <a:p>
            <a:pPr marL="0" lvl="0" indent="457200" algn="l" rtl="0">
              <a:lnSpc>
                <a:spcPct val="100000"/>
              </a:lnSpc>
              <a:spcBef>
                <a:spcPts val="0"/>
              </a:spcBef>
              <a:spcAft>
                <a:spcPts val="0"/>
              </a:spcAft>
              <a:buClr>
                <a:schemeClr val="dk1"/>
              </a:buClr>
              <a:buSzPts val="1100"/>
              <a:buFont typeface="Arial"/>
              <a:buNone/>
            </a:pPr>
            <a:r>
              <a:rPr lang="en-US" sz="1200" dirty="0">
                <a:solidFill>
                  <a:srgbClr val="A7291E"/>
                </a:solidFill>
              </a:rPr>
              <a:t>exist "//*[local-name()='coverage']/text()"</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then</a:t>
            </a:r>
            <a:endParaRPr sz="1200" dirty="0">
              <a:solidFill>
                <a:srgbClr val="A7291E"/>
              </a:solidFill>
            </a:endParaRPr>
          </a:p>
          <a:p>
            <a:pPr marL="0" lvl="0" indent="457200" algn="l" rtl="0">
              <a:lnSpc>
                <a:spcPct val="100000"/>
              </a:lnSpc>
              <a:spcBef>
                <a:spcPts val="0"/>
              </a:spcBef>
              <a:spcAft>
                <a:spcPts val="0"/>
              </a:spcAft>
              <a:buClr>
                <a:schemeClr val="dk1"/>
              </a:buClr>
              <a:buSzPts val="1100"/>
              <a:buFont typeface="Arial"/>
              <a:buNone/>
            </a:pPr>
            <a:r>
              <a:rPr lang="en-US" sz="1200" dirty="0">
                <a:solidFill>
                  <a:srgbClr val="A7291E"/>
                </a:solidFill>
              </a:rPr>
              <a:t>copy "//*[local-name()='coverage']/text()" to "</a:t>
            </a:r>
            <a:r>
              <a:rPr lang="en-US" sz="1200" dirty="0" err="1">
                <a:solidFill>
                  <a:srgbClr val="A7291E"/>
                </a:solidFill>
              </a:rPr>
              <a:t>dc"."coverage</a:t>
            </a:r>
            <a:r>
              <a:rPr lang="en-US" sz="1200" dirty="0">
                <a:solidFill>
                  <a:srgbClr val="A7291E"/>
                </a:solidFill>
              </a:rPr>
              <a:t>"</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end</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b="1" dirty="0">
                <a:solidFill>
                  <a:srgbClr val="A7291E"/>
                </a:solidFill>
              </a:rPr>
              <a:t>rule "Date" </a:t>
            </a:r>
            <a:endParaRPr sz="1200" b="1"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when</a:t>
            </a:r>
            <a:endParaRPr sz="1200" dirty="0">
              <a:solidFill>
                <a:srgbClr val="A7291E"/>
              </a:solidFill>
            </a:endParaRPr>
          </a:p>
          <a:p>
            <a:pPr marL="0" lvl="0" indent="457200" algn="l" rtl="0">
              <a:lnSpc>
                <a:spcPct val="100000"/>
              </a:lnSpc>
              <a:spcBef>
                <a:spcPts val="0"/>
              </a:spcBef>
              <a:spcAft>
                <a:spcPts val="0"/>
              </a:spcAft>
              <a:buClr>
                <a:schemeClr val="dk1"/>
              </a:buClr>
              <a:buSzPts val="1100"/>
              <a:buFont typeface="Arial"/>
              <a:buNone/>
            </a:pPr>
            <a:r>
              <a:rPr lang="en-US" sz="1200" dirty="0">
                <a:solidFill>
                  <a:srgbClr val="A7291E"/>
                </a:solidFill>
              </a:rPr>
              <a:t>exist "//*[local-name()='date']/text()"</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then</a:t>
            </a:r>
            <a:endParaRPr sz="1200" dirty="0">
              <a:solidFill>
                <a:srgbClr val="A7291E"/>
              </a:solidFill>
            </a:endParaRPr>
          </a:p>
          <a:p>
            <a:pPr marL="0" lvl="0" indent="457200" algn="l" rtl="0">
              <a:lnSpc>
                <a:spcPct val="100000"/>
              </a:lnSpc>
              <a:spcBef>
                <a:spcPts val="0"/>
              </a:spcBef>
              <a:spcAft>
                <a:spcPts val="0"/>
              </a:spcAft>
              <a:buClr>
                <a:schemeClr val="dk1"/>
              </a:buClr>
              <a:buSzPts val="1100"/>
              <a:buFont typeface="Arial"/>
              <a:buNone/>
            </a:pPr>
            <a:r>
              <a:rPr lang="en-US" sz="1200" dirty="0">
                <a:solidFill>
                  <a:srgbClr val="A7291E"/>
                </a:solidFill>
              </a:rPr>
              <a:t>copy "//*[local-name()='date']/text()" to "</a:t>
            </a:r>
            <a:r>
              <a:rPr lang="en-US" sz="1200" dirty="0" err="1">
                <a:solidFill>
                  <a:srgbClr val="A7291E"/>
                </a:solidFill>
              </a:rPr>
              <a:t>dc"."date</a:t>
            </a:r>
            <a:r>
              <a:rPr lang="en-US" sz="1200" dirty="0">
                <a:solidFill>
                  <a:srgbClr val="A7291E"/>
                </a:solidFill>
              </a:rPr>
              <a:t>"</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r>
              <a:rPr lang="en-US" sz="1200" dirty="0">
                <a:solidFill>
                  <a:srgbClr val="A7291E"/>
                </a:solidFill>
              </a:rPr>
              <a:t>end</a:t>
            </a:r>
            <a:endParaRPr sz="1200" dirty="0">
              <a:solidFill>
                <a:srgbClr val="A7291E"/>
              </a:solidFill>
            </a:endParaRPr>
          </a:p>
          <a:p>
            <a:pPr marL="0" lvl="0" indent="0" algn="l" rtl="0">
              <a:lnSpc>
                <a:spcPct val="100000"/>
              </a:lnSpc>
              <a:spcBef>
                <a:spcPts val="0"/>
              </a:spcBef>
              <a:spcAft>
                <a:spcPts val="0"/>
              </a:spcAft>
              <a:buClr>
                <a:schemeClr val="dk1"/>
              </a:buClr>
              <a:buSzPts val="1100"/>
              <a:buFont typeface="Arial"/>
              <a:buNone/>
            </a:pPr>
            <a:endParaRPr sz="1700" b="1" dirty="0">
              <a:solidFill>
                <a:srgbClr val="A7291E"/>
              </a:solidFill>
            </a:endParaRPr>
          </a:p>
          <a:p>
            <a:pPr marL="0" lvl="0" indent="0" algn="l" rtl="0">
              <a:lnSpc>
                <a:spcPct val="100000"/>
              </a:lnSpc>
              <a:spcBef>
                <a:spcPts val="0"/>
              </a:spcBef>
              <a:spcAft>
                <a:spcPts val="0"/>
              </a:spcAft>
              <a:buClr>
                <a:schemeClr val="dk1"/>
              </a:buClr>
              <a:buSzPts val="1100"/>
              <a:buFont typeface="Arial"/>
              <a:buNone/>
            </a:pPr>
            <a:endParaRPr sz="1900" dirty="0">
              <a:solidFill>
                <a:srgbClr val="A7291E"/>
              </a:solidFill>
            </a:endParaRPr>
          </a:p>
          <a:p>
            <a:pPr marL="0" lvl="0" indent="0" algn="l" rtl="0">
              <a:lnSpc>
                <a:spcPct val="100000"/>
              </a:lnSpc>
              <a:spcBef>
                <a:spcPts val="0"/>
              </a:spcBef>
              <a:spcAft>
                <a:spcPts val="0"/>
              </a:spcAft>
              <a:buClr>
                <a:schemeClr val="dk1"/>
              </a:buClr>
              <a:buSzPts val="1100"/>
              <a:buFont typeface="Arial"/>
              <a:buNone/>
            </a:pPr>
            <a:endParaRPr sz="1900" dirty="0">
              <a:solidFill>
                <a:srgbClr val="A7291E"/>
              </a:solidFill>
            </a:endParaRPr>
          </a:p>
        </p:txBody>
      </p:sp>
      <p:sp>
        <p:nvSpPr>
          <p:cNvPr id="265" name="Google Shape;265;g2cad03ab42e_0_104"/>
          <p:cNvSpPr txBox="1">
            <a:spLocks noGrp="1"/>
          </p:cNvSpPr>
          <p:nvPr>
            <p:ph type="body" idx="2"/>
          </p:nvPr>
        </p:nvSpPr>
        <p:spPr>
          <a:xfrm>
            <a:off x="4629150" y="1057501"/>
            <a:ext cx="3886200" cy="2714100"/>
          </a:xfrm>
          <a:prstGeom prst="rect">
            <a:avLst/>
          </a:prstGeom>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200" b="1">
                <a:solidFill>
                  <a:srgbClr val="A7291E"/>
                </a:solidFill>
              </a:rPr>
              <a:t>rule "Format" </a:t>
            </a:r>
            <a:endParaRPr sz="1200" b="1">
              <a:solidFill>
                <a:srgbClr val="A7291E"/>
              </a:solidFill>
            </a:endParaRPr>
          </a:p>
          <a:p>
            <a:pPr marL="0" lvl="0" indent="0" algn="l" rtl="0">
              <a:lnSpc>
                <a:spcPct val="100000"/>
              </a:lnSpc>
              <a:spcBef>
                <a:spcPts val="0"/>
              </a:spcBef>
              <a:spcAft>
                <a:spcPts val="0"/>
              </a:spcAft>
              <a:buNone/>
            </a:pPr>
            <a:r>
              <a:rPr lang="en-US" sz="1200">
                <a:solidFill>
                  <a:srgbClr val="A7291E"/>
                </a:solidFill>
              </a:rPr>
              <a:t>when</a:t>
            </a:r>
            <a:endParaRPr sz="1200">
              <a:solidFill>
                <a:srgbClr val="A7291E"/>
              </a:solidFill>
            </a:endParaRPr>
          </a:p>
          <a:p>
            <a:pPr marL="0" lvl="0" indent="457200" algn="l" rtl="0">
              <a:lnSpc>
                <a:spcPct val="100000"/>
              </a:lnSpc>
              <a:spcBef>
                <a:spcPts val="0"/>
              </a:spcBef>
              <a:spcAft>
                <a:spcPts val="0"/>
              </a:spcAft>
              <a:buNone/>
            </a:pPr>
            <a:r>
              <a:rPr lang="en-US" sz="1200">
                <a:solidFill>
                  <a:srgbClr val="A7291E"/>
                </a:solidFill>
              </a:rPr>
              <a:t>exist "//*[local-name()='format']/text()"</a:t>
            </a:r>
            <a:endParaRPr sz="1200">
              <a:solidFill>
                <a:srgbClr val="A7291E"/>
              </a:solidFill>
            </a:endParaRPr>
          </a:p>
          <a:p>
            <a:pPr marL="0" lvl="0" indent="0" algn="l" rtl="0">
              <a:lnSpc>
                <a:spcPct val="100000"/>
              </a:lnSpc>
              <a:spcBef>
                <a:spcPts val="0"/>
              </a:spcBef>
              <a:spcAft>
                <a:spcPts val="0"/>
              </a:spcAft>
              <a:buNone/>
            </a:pPr>
            <a:r>
              <a:rPr lang="en-US" sz="1200">
                <a:solidFill>
                  <a:srgbClr val="A7291E"/>
                </a:solidFill>
              </a:rPr>
              <a:t>then</a:t>
            </a:r>
            <a:endParaRPr sz="1200">
              <a:solidFill>
                <a:srgbClr val="A7291E"/>
              </a:solidFill>
            </a:endParaRPr>
          </a:p>
          <a:p>
            <a:pPr marL="0" lvl="0" indent="457200" algn="l" rtl="0">
              <a:lnSpc>
                <a:spcPct val="100000"/>
              </a:lnSpc>
              <a:spcBef>
                <a:spcPts val="0"/>
              </a:spcBef>
              <a:spcAft>
                <a:spcPts val="0"/>
              </a:spcAft>
              <a:buNone/>
            </a:pPr>
            <a:r>
              <a:rPr lang="en-US" sz="1200">
                <a:solidFill>
                  <a:srgbClr val="A7291E"/>
                </a:solidFill>
              </a:rPr>
              <a:t>copy "//*[local-name()='format']/text()" to "dc"."format"</a:t>
            </a:r>
            <a:endParaRPr sz="1200">
              <a:solidFill>
                <a:srgbClr val="A7291E"/>
              </a:solidFill>
            </a:endParaRPr>
          </a:p>
          <a:p>
            <a:pPr marL="0" lvl="0" indent="0" algn="l" rtl="0">
              <a:lnSpc>
                <a:spcPct val="100000"/>
              </a:lnSpc>
              <a:spcBef>
                <a:spcPts val="0"/>
              </a:spcBef>
              <a:spcAft>
                <a:spcPts val="0"/>
              </a:spcAft>
              <a:buNone/>
            </a:pPr>
            <a:r>
              <a:rPr lang="en-US" sz="1200">
                <a:solidFill>
                  <a:srgbClr val="A7291E"/>
                </a:solidFill>
              </a:rPr>
              <a:t>end</a:t>
            </a:r>
            <a:endParaRPr sz="1200">
              <a:solidFill>
                <a:srgbClr val="A7291E"/>
              </a:solidFill>
            </a:endParaRPr>
          </a:p>
          <a:p>
            <a:pPr marL="0" lvl="0" indent="0" algn="l" rtl="0">
              <a:lnSpc>
                <a:spcPct val="100000"/>
              </a:lnSpc>
              <a:spcBef>
                <a:spcPts val="0"/>
              </a:spcBef>
              <a:spcAft>
                <a:spcPts val="0"/>
              </a:spcAft>
              <a:buNone/>
            </a:pPr>
            <a:r>
              <a:rPr lang="en-US" sz="1200" b="1">
                <a:solidFill>
                  <a:srgbClr val="A7291E"/>
                </a:solidFill>
              </a:rPr>
              <a:t>rule "Main identifier (from record header)"</a:t>
            </a:r>
            <a:endParaRPr sz="1200" b="1">
              <a:solidFill>
                <a:srgbClr val="A7291E"/>
              </a:solidFill>
            </a:endParaRPr>
          </a:p>
          <a:p>
            <a:pPr marL="0" lvl="0" indent="0" algn="l" rtl="0">
              <a:lnSpc>
                <a:spcPct val="100000"/>
              </a:lnSpc>
              <a:spcBef>
                <a:spcPts val="0"/>
              </a:spcBef>
              <a:spcAft>
                <a:spcPts val="0"/>
              </a:spcAft>
              <a:buNone/>
            </a:pPr>
            <a:r>
              <a:rPr lang="en-US" sz="1200">
                <a:solidFill>
                  <a:srgbClr val="A7291E"/>
                </a:solidFill>
              </a:rPr>
              <a:t>when</a:t>
            </a:r>
            <a:endParaRPr sz="1200">
              <a:solidFill>
                <a:srgbClr val="A7291E"/>
              </a:solidFill>
            </a:endParaRPr>
          </a:p>
          <a:p>
            <a:pPr marL="0" lvl="0" indent="0" algn="l" rtl="0">
              <a:lnSpc>
                <a:spcPct val="100000"/>
              </a:lnSpc>
              <a:spcBef>
                <a:spcPts val="0"/>
              </a:spcBef>
              <a:spcAft>
                <a:spcPts val="0"/>
              </a:spcAft>
              <a:buNone/>
            </a:pPr>
            <a:r>
              <a:rPr lang="en-US" sz="1200">
                <a:solidFill>
                  <a:srgbClr val="A7291E"/>
                </a:solidFill>
              </a:rPr>
              <a:t>      exist "//*[local-name()='record']/*[local-name()='header']/*[local-name()='identifier']"</a:t>
            </a:r>
            <a:endParaRPr sz="1200">
              <a:solidFill>
                <a:srgbClr val="A7291E"/>
              </a:solidFill>
            </a:endParaRPr>
          </a:p>
          <a:p>
            <a:pPr marL="0" lvl="0" indent="0" algn="l" rtl="0">
              <a:lnSpc>
                <a:spcPct val="100000"/>
              </a:lnSpc>
              <a:spcBef>
                <a:spcPts val="0"/>
              </a:spcBef>
              <a:spcAft>
                <a:spcPts val="0"/>
              </a:spcAft>
              <a:buNone/>
            </a:pPr>
            <a:endParaRPr sz="1200">
              <a:solidFill>
                <a:srgbClr val="A7291E"/>
              </a:solidFill>
            </a:endParaRPr>
          </a:p>
          <a:p>
            <a:pPr marL="0" lvl="0" indent="0" algn="l" rtl="0">
              <a:lnSpc>
                <a:spcPct val="100000"/>
              </a:lnSpc>
              <a:spcBef>
                <a:spcPts val="0"/>
              </a:spcBef>
              <a:spcAft>
                <a:spcPts val="0"/>
              </a:spcAft>
              <a:buNone/>
            </a:pPr>
            <a:r>
              <a:rPr lang="en-US" sz="1800" b="1" i="1">
                <a:solidFill>
                  <a:srgbClr val="A7291E"/>
                </a:solidFill>
              </a:rPr>
              <a:t>… and on and on and on</a:t>
            </a:r>
            <a:endParaRPr sz="1800" b="1" i="1">
              <a:solidFill>
                <a:srgbClr val="A7291E"/>
              </a:solidFill>
            </a:endParaRPr>
          </a:p>
        </p:txBody>
      </p:sp>
      <p:sp>
        <p:nvSpPr>
          <p:cNvPr id="266" name="Google Shape;266;g2cad03ab42e_0_104"/>
          <p:cNvSpPr txBox="1">
            <a:spLocks noGrp="1"/>
          </p:cNvSpPr>
          <p:nvPr>
            <p:ph type="body" idx="2"/>
          </p:nvPr>
        </p:nvSpPr>
        <p:spPr>
          <a:xfrm>
            <a:off x="4769950" y="3957376"/>
            <a:ext cx="3886200" cy="884100"/>
          </a:xfrm>
          <a:prstGeom prst="rect">
            <a:avLst/>
          </a:prstGeom>
          <a:solidFill>
            <a:srgbClr val="FFF2CC"/>
          </a:solidFill>
        </p:spPr>
        <p:txBody>
          <a:bodyPr spcFirstLastPara="1" wrap="square" lIns="91425" tIns="45700" rIns="91425" bIns="45700" anchor="t" anchorCtr="0">
            <a:normAutofit lnSpcReduction="10000"/>
          </a:bodyPr>
          <a:lstStyle/>
          <a:p>
            <a:pPr marL="0" lvl="0" indent="0" algn="l" rtl="0">
              <a:lnSpc>
                <a:spcPct val="100000"/>
              </a:lnSpc>
              <a:spcBef>
                <a:spcPts val="0"/>
              </a:spcBef>
              <a:spcAft>
                <a:spcPts val="0"/>
              </a:spcAft>
              <a:buNone/>
            </a:pPr>
            <a:r>
              <a:rPr lang="en-US" sz="1800" dirty="0">
                <a:solidFill>
                  <a:srgbClr val="0C0C0C"/>
                </a:solidFill>
              </a:rPr>
              <a:t>With XML rules, all fields must be explicitly specified to appear in the Primo VE record.</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70"/>
        <p:cNvGrpSpPr/>
        <p:nvPr/>
      </p:nvGrpSpPr>
      <p:grpSpPr>
        <a:xfrm>
          <a:off x="0" y="0"/>
          <a:ext cx="0" cy="0"/>
          <a:chOff x="0" y="0"/>
          <a:chExt cx="0" cy="0"/>
        </a:xfrm>
      </p:grpSpPr>
      <p:sp>
        <p:nvSpPr>
          <p:cNvPr id="271" name="Google Shape;271;g2cad03ab42e_0_115"/>
          <p:cNvSpPr txBox="1">
            <a:spLocks noGrp="1"/>
          </p:cNvSpPr>
          <p:nvPr>
            <p:ph type="title"/>
          </p:nvPr>
        </p:nvSpPr>
        <p:spPr>
          <a:xfrm>
            <a:off x="461246" y="193983"/>
            <a:ext cx="781350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XML rule example: </a:t>
            </a:r>
            <a:br>
              <a:rPr lang="en-US" sz="3000" dirty="0"/>
            </a:br>
            <a:r>
              <a:rPr lang="en-US" sz="3000" dirty="0"/>
              <a:t>condition: exist + action: copy</a:t>
            </a:r>
            <a:endParaRPr dirty="0"/>
          </a:p>
        </p:txBody>
      </p:sp>
      <p:sp>
        <p:nvSpPr>
          <p:cNvPr id="272" name="Google Shape;272;g2cad03ab42e_0_115"/>
          <p:cNvSpPr txBox="1">
            <a:spLocks noGrp="1"/>
          </p:cNvSpPr>
          <p:nvPr>
            <p:ph type="body" idx="1"/>
          </p:nvPr>
        </p:nvSpPr>
        <p:spPr>
          <a:xfrm>
            <a:off x="461246" y="1315683"/>
            <a:ext cx="7081500" cy="327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dirty="0">
                <a:solidFill>
                  <a:srgbClr val="A7291E"/>
                </a:solidFill>
              </a:rPr>
              <a:t>// move Contributor value to </a:t>
            </a:r>
            <a:r>
              <a:rPr lang="en-US" sz="1900" dirty="0" err="1">
                <a:solidFill>
                  <a:srgbClr val="A7291E"/>
                </a:solidFill>
              </a:rPr>
              <a:t>dc.contributor</a:t>
            </a:r>
            <a:endParaRPr sz="1900" dirty="0">
              <a:solidFill>
                <a:srgbClr val="A7291E"/>
              </a:solidFill>
            </a:endParaRPr>
          </a:p>
          <a:p>
            <a:pPr marL="0" lvl="0" indent="0" algn="l" rtl="0">
              <a:lnSpc>
                <a:spcPct val="100000"/>
              </a:lnSpc>
              <a:spcBef>
                <a:spcPts val="0"/>
              </a:spcBef>
              <a:spcAft>
                <a:spcPts val="0"/>
              </a:spcAft>
              <a:buNone/>
            </a:pPr>
            <a:endParaRPr sz="1900" dirty="0"/>
          </a:p>
          <a:p>
            <a:pPr marL="0" lvl="0" indent="0" algn="l" rtl="0">
              <a:lnSpc>
                <a:spcPct val="100000"/>
              </a:lnSpc>
              <a:spcBef>
                <a:spcPts val="0"/>
              </a:spcBef>
              <a:spcAft>
                <a:spcPts val="0"/>
              </a:spcAft>
              <a:buNone/>
            </a:pPr>
            <a:r>
              <a:rPr lang="en-US" sz="1900" dirty="0">
                <a:solidFill>
                  <a:srgbClr val="38761D"/>
                </a:solidFill>
              </a:rPr>
              <a:t>rule "</a:t>
            </a:r>
            <a:r>
              <a:rPr lang="en-US" sz="1700" dirty="0">
                <a:solidFill>
                  <a:srgbClr val="38761D"/>
                </a:solidFill>
              </a:rPr>
              <a:t>Contributor</a:t>
            </a:r>
            <a:r>
              <a:rPr lang="en-US" sz="1900" dirty="0">
                <a:solidFill>
                  <a:srgbClr val="38761D"/>
                </a:solidFill>
              </a:rPr>
              <a:t>"</a:t>
            </a:r>
            <a:endParaRPr sz="1900" dirty="0">
              <a:solidFill>
                <a:srgbClr val="38761D"/>
              </a:solidFill>
            </a:endParaRPr>
          </a:p>
          <a:p>
            <a:pPr marL="0" lvl="0" indent="0" algn="l" rtl="0">
              <a:lnSpc>
                <a:spcPct val="100000"/>
              </a:lnSpc>
              <a:spcBef>
                <a:spcPts val="0"/>
              </a:spcBef>
              <a:spcAft>
                <a:spcPts val="0"/>
              </a:spcAft>
              <a:buNone/>
            </a:pPr>
            <a:endParaRPr sz="1900" dirty="0">
              <a:solidFill>
                <a:srgbClr val="38761D"/>
              </a:solidFill>
            </a:endParaRPr>
          </a:p>
          <a:p>
            <a:pPr marL="0" lvl="0" indent="0" algn="l" rtl="0">
              <a:lnSpc>
                <a:spcPct val="100000"/>
              </a:lnSpc>
              <a:spcBef>
                <a:spcPts val="0"/>
              </a:spcBef>
              <a:spcAft>
                <a:spcPts val="0"/>
              </a:spcAft>
              <a:buNone/>
            </a:pPr>
            <a:r>
              <a:rPr lang="en-US" sz="1900" dirty="0">
                <a:solidFill>
                  <a:srgbClr val="0B5394"/>
                </a:solidFill>
              </a:rPr>
              <a:t>when</a:t>
            </a:r>
          </a:p>
          <a:p>
            <a:pPr marL="0" lvl="0" indent="0" algn="l" rtl="0">
              <a:lnSpc>
                <a:spcPct val="100000"/>
              </a:lnSpc>
              <a:spcBef>
                <a:spcPts val="0"/>
              </a:spcBef>
              <a:spcAft>
                <a:spcPts val="0"/>
              </a:spcAft>
              <a:buNone/>
            </a:pPr>
            <a:r>
              <a:rPr lang="en-US" sz="1900" dirty="0">
                <a:solidFill>
                  <a:srgbClr val="0B5394"/>
                </a:solidFill>
              </a:rPr>
              <a:t>	exist "//*[local-name()='contributor']/text()"</a:t>
            </a:r>
            <a:endParaRPr sz="1900" dirty="0">
              <a:solidFill>
                <a:srgbClr val="0B5394"/>
              </a:solidFill>
            </a:endParaRPr>
          </a:p>
          <a:p>
            <a:pPr marL="0" lvl="0" indent="0" algn="l" rtl="0">
              <a:lnSpc>
                <a:spcPct val="100000"/>
              </a:lnSpc>
              <a:spcBef>
                <a:spcPts val="0"/>
              </a:spcBef>
              <a:spcAft>
                <a:spcPts val="0"/>
              </a:spcAft>
              <a:buNone/>
            </a:pP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then</a:t>
            </a:r>
          </a:p>
          <a:p>
            <a:pPr marL="0" lvl="0" indent="0" algn="l" rtl="0">
              <a:lnSpc>
                <a:spcPct val="100000"/>
              </a:lnSpc>
              <a:spcBef>
                <a:spcPts val="0"/>
              </a:spcBef>
              <a:spcAft>
                <a:spcPts val="0"/>
              </a:spcAft>
              <a:buNone/>
            </a:pPr>
            <a:r>
              <a:rPr lang="en-US" sz="1900" dirty="0">
                <a:solidFill>
                  <a:srgbClr val="B45F06"/>
                </a:solidFill>
              </a:rPr>
              <a:t>	</a:t>
            </a:r>
            <a:r>
              <a:rPr lang="en-US" sz="1700" dirty="0">
                <a:solidFill>
                  <a:srgbClr val="B45F06"/>
                </a:solidFill>
              </a:rPr>
              <a:t>copy "//*[local-name()='contributor']/text()" </a:t>
            </a:r>
            <a:br>
              <a:rPr lang="en-US" sz="1700" dirty="0">
                <a:solidFill>
                  <a:srgbClr val="B45F06"/>
                </a:solidFill>
              </a:rPr>
            </a:br>
            <a:r>
              <a:rPr lang="en-US" sz="1700" dirty="0">
                <a:solidFill>
                  <a:srgbClr val="B45F06"/>
                </a:solidFill>
              </a:rPr>
              <a:t>		to "</a:t>
            </a:r>
            <a:r>
              <a:rPr lang="en-US" sz="1700" dirty="0" err="1">
                <a:solidFill>
                  <a:srgbClr val="B45F06"/>
                </a:solidFill>
              </a:rPr>
              <a:t>dc"."contributor</a:t>
            </a:r>
            <a:r>
              <a:rPr lang="en-US" sz="1700" dirty="0">
                <a:solidFill>
                  <a:srgbClr val="B45F06"/>
                </a:solidFill>
              </a:rPr>
              <a:t>"</a:t>
            </a:r>
            <a:endParaRPr sz="1900" dirty="0">
              <a:solidFill>
                <a:srgbClr val="B45F06"/>
              </a:solidFill>
            </a:endParaRPr>
          </a:p>
          <a:p>
            <a:pPr marL="0" lvl="0" indent="0" algn="l" rtl="0">
              <a:lnSpc>
                <a:spcPct val="100000"/>
              </a:lnSpc>
              <a:spcBef>
                <a:spcPts val="0"/>
              </a:spcBef>
              <a:spcAft>
                <a:spcPts val="0"/>
              </a:spcAft>
              <a:buClr>
                <a:schemeClr val="dk1"/>
              </a:buClr>
              <a:buSzPts val="1100"/>
              <a:buFont typeface="Arial"/>
              <a:buNone/>
            </a:pPr>
            <a:endParaRPr sz="1900" dirty="0"/>
          </a:p>
          <a:p>
            <a:pPr marL="0" lvl="0" indent="0" algn="l" rtl="0">
              <a:lnSpc>
                <a:spcPct val="100000"/>
              </a:lnSpc>
              <a:spcBef>
                <a:spcPts val="0"/>
              </a:spcBef>
              <a:spcAft>
                <a:spcPts val="0"/>
              </a:spcAft>
              <a:buClr>
                <a:schemeClr val="dk1"/>
              </a:buClr>
              <a:buSzPts val="1100"/>
              <a:buFont typeface="Arial"/>
              <a:buNone/>
            </a:pPr>
            <a:r>
              <a:rPr lang="en-US" sz="1900" dirty="0"/>
              <a:t>end</a:t>
            </a:r>
            <a:endParaRPr sz="1900" dirty="0"/>
          </a:p>
        </p:txBody>
      </p:sp>
      <p:sp>
        <p:nvSpPr>
          <p:cNvPr id="2" name="Google Shape;248;g2cad03ab42e_0_66">
            <a:extLst>
              <a:ext uri="{FF2B5EF4-FFF2-40B4-BE49-F238E27FC236}">
                <a16:creationId xmlns:a16="http://schemas.microsoft.com/office/drawing/2014/main" id="{A7E022EB-0952-BF8C-FD13-DAE19A3AD551}"/>
              </a:ext>
            </a:extLst>
          </p:cNvPr>
          <p:cNvSpPr txBox="1"/>
          <p:nvPr/>
        </p:nvSpPr>
        <p:spPr>
          <a:xfrm>
            <a:off x="6160798" y="2546310"/>
            <a:ext cx="2898900" cy="813245"/>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0B5394"/>
                </a:solidFill>
                <a:latin typeface="Calibri"/>
                <a:ea typeface="Calibri"/>
                <a:cs typeface="Calibri"/>
                <a:sym typeface="Calibri"/>
              </a:rPr>
              <a:t>wherever contributor field exists</a:t>
            </a:r>
          </a:p>
        </p:txBody>
      </p:sp>
      <p:sp>
        <p:nvSpPr>
          <p:cNvPr id="3" name="Google Shape;248;g2cad03ab42e_0_66">
            <a:extLst>
              <a:ext uri="{FF2B5EF4-FFF2-40B4-BE49-F238E27FC236}">
                <a16:creationId xmlns:a16="http://schemas.microsoft.com/office/drawing/2014/main" id="{355B2BF7-9FF3-587C-5168-5ACA226EFDC5}"/>
              </a:ext>
            </a:extLst>
          </p:cNvPr>
          <p:cNvSpPr txBox="1"/>
          <p:nvPr/>
        </p:nvSpPr>
        <p:spPr>
          <a:xfrm>
            <a:off x="6160798" y="3718502"/>
            <a:ext cx="2898900" cy="512734"/>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r>
              <a:rPr lang="en-US" sz="2100" dirty="0">
                <a:solidFill>
                  <a:srgbClr val="B45F06"/>
                </a:solidFill>
                <a:latin typeface="Calibri"/>
                <a:ea typeface="Calibri"/>
                <a:cs typeface="Calibri"/>
                <a:sym typeface="Calibri"/>
              </a:rPr>
              <a:t>copy it to </a:t>
            </a:r>
            <a:r>
              <a:rPr lang="en-US" sz="2100" dirty="0" err="1">
                <a:solidFill>
                  <a:srgbClr val="B45F06"/>
                </a:solidFill>
                <a:latin typeface="Calibri"/>
                <a:ea typeface="Calibri"/>
                <a:cs typeface="Calibri"/>
                <a:sym typeface="Calibri"/>
              </a:rPr>
              <a:t>dc.contributor</a:t>
            </a:r>
            <a:endParaRPr lang="en-US" sz="2100" dirty="0">
              <a:solidFill>
                <a:srgbClr val="2200CC"/>
              </a:solidFill>
              <a:latin typeface="Calibri"/>
              <a:ea typeface="Calibri"/>
              <a:cs typeface="Calibri"/>
              <a:sym typeface="Calibri"/>
            </a:endParaRPr>
          </a:p>
          <a:p>
            <a:pPr marL="0" lvl="0" indent="0" algn="l" rtl="0">
              <a:spcBef>
                <a:spcPts val="0"/>
              </a:spcBef>
              <a:spcAft>
                <a:spcPts val="0"/>
              </a:spcAft>
              <a:buNone/>
            </a:pPr>
            <a:endParaRPr sz="2100" dirty="0">
              <a:solidFill>
                <a:schemeClr val="dk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22"/>
        <p:cNvGrpSpPr/>
        <p:nvPr/>
      </p:nvGrpSpPr>
      <p:grpSpPr>
        <a:xfrm>
          <a:off x="0" y="0"/>
          <a:ext cx="0" cy="0"/>
          <a:chOff x="0" y="0"/>
          <a:chExt cx="0" cy="0"/>
        </a:xfrm>
      </p:grpSpPr>
      <p:sp>
        <p:nvSpPr>
          <p:cNvPr id="123" name="Google Shape;123;g2c97a729367_0_25"/>
          <p:cNvSpPr txBox="1">
            <a:spLocks noGrp="1"/>
          </p:cNvSpPr>
          <p:nvPr>
            <p:ph type="title"/>
          </p:nvPr>
        </p:nvSpPr>
        <p:spPr>
          <a:xfrm>
            <a:off x="306355" y="25393"/>
            <a:ext cx="5089200" cy="112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This presentation </a:t>
            </a:r>
            <a:r>
              <a:rPr lang="en-US" sz="3000" b="1" dirty="0"/>
              <a:t>is </a:t>
            </a:r>
            <a:r>
              <a:rPr lang="en-US" sz="3000" dirty="0"/>
              <a:t>…</a:t>
            </a:r>
            <a:endParaRPr dirty="0"/>
          </a:p>
        </p:txBody>
      </p:sp>
      <p:grpSp>
        <p:nvGrpSpPr>
          <p:cNvPr id="2" name="Group 1">
            <a:extLst>
              <a:ext uri="{FF2B5EF4-FFF2-40B4-BE49-F238E27FC236}">
                <a16:creationId xmlns:a16="http://schemas.microsoft.com/office/drawing/2014/main" id="{7B235F0E-96D8-10FF-A44C-D65573566F91}"/>
              </a:ext>
            </a:extLst>
          </p:cNvPr>
          <p:cNvGrpSpPr/>
          <p:nvPr/>
        </p:nvGrpSpPr>
        <p:grpSpPr>
          <a:xfrm>
            <a:off x="70418" y="1195697"/>
            <a:ext cx="4746600" cy="1427400"/>
            <a:chOff x="70418" y="1195697"/>
            <a:chExt cx="4746600" cy="1427400"/>
          </a:xfrm>
        </p:grpSpPr>
        <p:sp>
          <p:nvSpPr>
            <p:cNvPr id="124" name="Google Shape;124;g2c97a729367_0_25"/>
            <p:cNvSpPr/>
            <p:nvPr/>
          </p:nvSpPr>
          <p:spPr>
            <a:xfrm>
              <a:off x="70418" y="1195697"/>
              <a:ext cx="4746600" cy="1427400"/>
            </a:xfrm>
            <a:prstGeom prst="roundRect">
              <a:avLst>
                <a:gd name="adj" fmla="val 16667"/>
              </a:avLst>
            </a:prstGeom>
            <a:solidFill>
              <a:schemeClr val="accent6"/>
            </a:solidFill>
            <a:ln>
              <a:noFill/>
            </a:ln>
            <a:effectLst>
              <a:outerShdw blurRad="57150" dist="19050" dir="5400000" algn="ctr" rotWithShape="0">
                <a:srgbClr val="000000">
                  <a:alpha val="62350"/>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 name="Google Shape;125;g2c97a729367_0_25"/>
            <p:cNvSpPr txBox="1"/>
            <p:nvPr/>
          </p:nvSpPr>
          <p:spPr>
            <a:xfrm>
              <a:off x="140098" y="1265377"/>
              <a:ext cx="4607400" cy="1287900"/>
            </a:xfrm>
            <a:prstGeom prst="rect">
              <a:avLst/>
            </a:prstGeom>
            <a:noFill/>
            <a:ln>
              <a:noFill/>
            </a:ln>
          </p:spPr>
          <p:txBody>
            <a:bodyPr spcFirstLastPara="1" wrap="square" lIns="76200" tIns="76200" rIns="76200" bIns="76200" anchor="ctr" anchorCtr="0">
              <a:noAutofit/>
            </a:bodyPr>
            <a:lstStyle/>
            <a:p>
              <a:pPr marL="0" lvl="0" indent="0" algn="l" rtl="0">
                <a:lnSpc>
                  <a:spcPct val="90000"/>
                </a:lnSpc>
                <a:spcBef>
                  <a:spcPts val="0"/>
                </a:spcBef>
                <a:spcAft>
                  <a:spcPts val="0"/>
                </a:spcAft>
                <a:buClr>
                  <a:schemeClr val="lt1"/>
                </a:buClr>
                <a:buSzPts val="2000"/>
                <a:buFont typeface="Calibri"/>
                <a:buNone/>
              </a:pPr>
              <a:r>
                <a:rPr lang="en-US" sz="2000" dirty="0">
                  <a:solidFill>
                    <a:schemeClr val="lt1"/>
                  </a:solidFill>
                  <a:latin typeface="Calibri"/>
                  <a:ea typeface="Calibri"/>
                  <a:cs typeface="Calibri"/>
                  <a:sym typeface="Calibri"/>
                </a:rPr>
                <a:t>About Discovery Normalization Rules </a:t>
              </a:r>
              <a:endParaRPr sz="2000" dirty="0">
                <a:solidFill>
                  <a:schemeClr val="lt1"/>
                </a:solidFill>
                <a:latin typeface="Calibri"/>
                <a:ea typeface="Calibri"/>
                <a:cs typeface="Calibri"/>
                <a:sym typeface="Calibri"/>
              </a:endParaRPr>
            </a:p>
            <a:p>
              <a:pPr marL="0" lvl="0" indent="0" algn="l" rtl="0">
                <a:lnSpc>
                  <a:spcPct val="90000"/>
                </a:lnSpc>
                <a:spcBef>
                  <a:spcPts val="0"/>
                </a:spcBef>
                <a:spcAft>
                  <a:spcPts val="0"/>
                </a:spcAft>
                <a:buClr>
                  <a:schemeClr val="lt1"/>
                </a:buClr>
                <a:buSzPts val="2000"/>
                <a:buFont typeface="Calibri"/>
                <a:buNone/>
              </a:pPr>
              <a:r>
                <a:rPr lang="en-US" sz="2000" dirty="0">
                  <a:solidFill>
                    <a:schemeClr val="lt1"/>
                  </a:solidFill>
                  <a:latin typeface="Calibri"/>
                  <a:ea typeface="Calibri"/>
                  <a:cs typeface="Calibri"/>
                  <a:sym typeface="Calibri"/>
                </a:rPr>
                <a:t>for importing external data sources into Primo VE</a:t>
              </a:r>
              <a:endParaRPr sz="2000" dirty="0">
                <a:solidFill>
                  <a:schemeClr val="lt1"/>
                </a:solidFill>
                <a:latin typeface="Calibri"/>
                <a:ea typeface="Calibri"/>
                <a:cs typeface="Calibri"/>
                <a:sym typeface="Calibri"/>
              </a:endParaRPr>
            </a:p>
          </p:txBody>
        </p:sp>
      </p:grpSp>
      <p:sp>
        <p:nvSpPr>
          <p:cNvPr id="126" name="Google Shape;126;g2c97a729367_0_25"/>
          <p:cNvSpPr/>
          <p:nvPr/>
        </p:nvSpPr>
        <p:spPr>
          <a:xfrm>
            <a:off x="70418" y="2470697"/>
            <a:ext cx="4746600" cy="7494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 name="Google Shape;127;g2c97a729367_0_25"/>
          <p:cNvSpPr/>
          <p:nvPr/>
        </p:nvSpPr>
        <p:spPr>
          <a:xfrm>
            <a:off x="70425" y="3829551"/>
            <a:ext cx="4746600" cy="472200"/>
          </a:xfrm>
          <a:prstGeom prst="roundRect">
            <a:avLst>
              <a:gd name="adj" fmla="val 16667"/>
            </a:avLst>
          </a:prstGeom>
          <a:solidFill>
            <a:schemeClr val="accent6"/>
          </a:solidFill>
          <a:ln>
            <a:noFill/>
          </a:ln>
          <a:effectLst>
            <a:outerShdw blurRad="57150" dist="19050" dir="5400000" algn="ctr" rotWithShape="0">
              <a:srgbClr val="000000">
                <a:alpha val="62350"/>
              </a:srgbClr>
            </a:outerShdw>
          </a:effectLst>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2000"/>
              <a:buFont typeface="Calibri"/>
              <a:buNone/>
            </a:pPr>
            <a:r>
              <a:rPr lang="en-US" sz="2000" dirty="0">
                <a:solidFill>
                  <a:schemeClr val="lt1"/>
                </a:solidFill>
                <a:latin typeface="Calibri"/>
                <a:ea typeface="Calibri"/>
                <a:cs typeface="Calibri"/>
                <a:sym typeface="Calibri"/>
              </a:rPr>
              <a:t>Somewhat code-heavy</a:t>
            </a:r>
            <a:endParaRPr dirty="0"/>
          </a:p>
        </p:txBody>
      </p:sp>
      <p:pic>
        <p:nvPicPr>
          <p:cNvPr id="128" name="Google Shape;128;g2c97a729367_0_25"/>
          <p:cNvPicPr preferRelativeResize="0"/>
          <p:nvPr/>
        </p:nvPicPr>
        <p:blipFill>
          <a:blip r:embed="rId3">
            <a:alphaModFix/>
          </a:blip>
          <a:stretch>
            <a:fillRect/>
          </a:stretch>
        </p:blipFill>
        <p:spPr>
          <a:xfrm>
            <a:off x="5520905" y="0"/>
            <a:ext cx="3623095" cy="5967450"/>
          </a:xfrm>
          <a:prstGeom prst="rect">
            <a:avLst/>
          </a:prstGeom>
          <a:noFill/>
          <a:ln>
            <a:noFill/>
          </a:ln>
        </p:spPr>
      </p:pic>
      <p:sp>
        <p:nvSpPr>
          <p:cNvPr id="129" name="Google Shape;129;g2c97a729367_0_25"/>
          <p:cNvSpPr/>
          <p:nvPr/>
        </p:nvSpPr>
        <p:spPr>
          <a:xfrm>
            <a:off x="70425" y="2990226"/>
            <a:ext cx="4746600" cy="472200"/>
          </a:xfrm>
          <a:prstGeom prst="roundRect">
            <a:avLst>
              <a:gd name="adj" fmla="val 16667"/>
            </a:avLst>
          </a:prstGeom>
          <a:solidFill>
            <a:schemeClr val="accent6"/>
          </a:solidFill>
          <a:ln>
            <a:noFill/>
          </a:ln>
          <a:effectLst>
            <a:outerShdw blurRad="57150" dist="19050" dir="5400000" algn="ctr" rotWithShape="0">
              <a:srgbClr val="000000">
                <a:alpha val="62350"/>
              </a:srgbClr>
            </a:outerShdw>
          </a:effectLst>
        </p:spPr>
        <p:txBody>
          <a:bodyPr spcFirstLastPara="1" wrap="square" lIns="91425" tIns="91425" rIns="91425" bIns="91425" anchor="ctr" anchorCtr="0">
            <a:noAutofit/>
          </a:bodyPr>
          <a:lstStyle/>
          <a:p>
            <a:pPr marL="0" lvl="0" indent="0" algn="l" rtl="0">
              <a:lnSpc>
                <a:spcPct val="90000"/>
              </a:lnSpc>
              <a:spcBef>
                <a:spcPts val="0"/>
              </a:spcBef>
              <a:spcAft>
                <a:spcPts val="0"/>
              </a:spcAft>
              <a:buClr>
                <a:schemeClr val="lt1"/>
              </a:buClr>
              <a:buSzPts val="2000"/>
              <a:buFont typeface="Calibri"/>
              <a:buNone/>
            </a:pPr>
            <a:r>
              <a:rPr lang="en-US" sz="2000" dirty="0">
                <a:solidFill>
                  <a:schemeClr val="lt1"/>
                </a:solidFill>
                <a:latin typeface="Calibri"/>
                <a:ea typeface="Calibri"/>
                <a:cs typeface="Calibri"/>
                <a:sym typeface="Calibri"/>
              </a:rPr>
              <a:t>Beginner to Intermediate level</a:t>
            </a:r>
            <a:endParaRPr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7" grpId="0" animBg="1"/>
      <p:bldP spid="129"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80"/>
        <p:cNvGrpSpPr/>
        <p:nvPr/>
      </p:nvGrpSpPr>
      <p:grpSpPr>
        <a:xfrm>
          <a:off x="0" y="0"/>
          <a:ext cx="0" cy="0"/>
          <a:chOff x="0" y="0"/>
          <a:chExt cx="0" cy="0"/>
        </a:xfrm>
      </p:grpSpPr>
      <p:sp>
        <p:nvSpPr>
          <p:cNvPr id="281" name="Google Shape;281;g2cad03ab42e_0_169"/>
          <p:cNvSpPr txBox="1">
            <a:spLocks noGrp="1"/>
          </p:cNvSpPr>
          <p:nvPr>
            <p:ph type="title"/>
          </p:nvPr>
        </p:nvSpPr>
        <p:spPr>
          <a:xfrm>
            <a:off x="488956" y="188123"/>
            <a:ext cx="781350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XML rule example: </a:t>
            </a:r>
            <a:br>
              <a:rPr lang="en-US" sz="3000" dirty="0"/>
            </a:br>
            <a:r>
              <a:rPr lang="en-US" sz="3000" dirty="0"/>
              <a:t>XPath to use data from record header</a:t>
            </a:r>
            <a:endParaRPr dirty="0"/>
          </a:p>
        </p:txBody>
      </p:sp>
      <p:sp>
        <p:nvSpPr>
          <p:cNvPr id="282" name="Google Shape;282;g2cad03ab42e_0_169"/>
          <p:cNvSpPr txBox="1">
            <a:spLocks noGrp="1"/>
          </p:cNvSpPr>
          <p:nvPr>
            <p:ph type="body" idx="1"/>
          </p:nvPr>
        </p:nvSpPr>
        <p:spPr>
          <a:xfrm>
            <a:off x="627500" y="1513700"/>
            <a:ext cx="6687300" cy="327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700" dirty="0">
                <a:solidFill>
                  <a:srgbClr val="38761D"/>
                </a:solidFill>
              </a:rPr>
              <a:t>rule "Main identifier (from record header)"</a:t>
            </a:r>
            <a:endParaRPr sz="1700" dirty="0">
              <a:solidFill>
                <a:srgbClr val="38761D"/>
              </a:solidFill>
            </a:endParaRPr>
          </a:p>
          <a:p>
            <a:pPr marL="0" lvl="0" indent="0" algn="l" rtl="0">
              <a:lnSpc>
                <a:spcPct val="100000"/>
              </a:lnSpc>
              <a:spcBef>
                <a:spcPts val="0"/>
              </a:spcBef>
              <a:spcAft>
                <a:spcPts val="0"/>
              </a:spcAft>
              <a:buNone/>
            </a:pPr>
            <a:endParaRPr sz="1700" dirty="0">
              <a:solidFill>
                <a:srgbClr val="38761D"/>
              </a:solidFill>
            </a:endParaRPr>
          </a:p>
          <a:p>
            <a:pPr marL="0" lvl="0" indent="0" algn="l" rtl="0">
              <a:lnSpc>
                <a:spcPct val="100000"/>
              </a:lnSpc>
              <a:spcBef>
                <a:spcPts val="0"/>
              </a:spcBef>
              <a:spcAft>
                <a:spcPts val="0"/>
              </a:spcAft>
              <a:buNone/>
            </a:pPr>
            <a:r>
              <a:rPr lang="en-US" sz="1700" dirty="0">
                <a:solidFill>
                  <a:srgbClr val="0B5394"/>
                </a:solidFill>
              </a:rPr>
              <a:t>when</a:t>
            </a:r>
            <a:endParaRPr sz="1700" dirty="0">
              <a:solidFill>
                <a:srgbClr val="0B5394"/>
              </a:solidFill>
            </a:endParaRPr>
          </a:p>
          <a:p>
            <a:pPr marL="0" lvl="0" indent="0" algn="l" rtl="0">
              <a:lnSpc>
                <a:spcPct val="100000"/>
              </a:lnSpc>
              <a:spcBef>
                <a:spcPts val="0"/>
              </a:spcBef>
              <a:spcAft>
                <a:spcPts val="0"/>
              </a:spcAft>
              <a:buNone/>
            </a:pPr>
            <a:r>
              <a:rPr lang="en-US" sz="1700" dirty="0">
                <a:solidFill>
                  <a:srgbClr val="0B5394"/>
                </a:solidFill>
              </a:rPr>
              <a:t>  exist "//*[local-name()='record']/*[local-name()=</a:t>
            </a:r>
            <a:r>
              <a:rPr lang="en-US" sz="1700" b="1" dirty="0">
                <a:solidFill>
                  <a:srgbClr val="FF0000"/>
                </a:solidFill>
              </a:rPr>
              <a:t>'header</a:t>
            </a:r>
            <a:r>
              <a:rPr lang="en-US" sz="1700" b="1" dirty="0">
                <a:solidFill>
                  <a:srgbClr val="0B5394"/>
                </a:solidFill>
              </a:rPr>
              <a:t>'</a:t>
            </a:r>
            <a:r>
              <a:rPr lang="en-US" sz="1700" dirty="0">
                <a:solidFill>
                  <a:srgbClr val="0B5394"/>
                </a:solidFill>
              </a:rPr>
              <a:t>]/*[local-name()='identifier']"</a:t>
            </a:r>
            <a:endParaRPr sz="1700" dirty="0">
              <a:solidFill>
                <a:srgbClr val="B45F06"/>
              </a:solidFill>
            </a:endParaRPr>
          </a:p>
          <a:p>
            <a:pPr marL="0" lvl="0" indent="0" algn="l" rtl="0">
              <a:lnSpc>
                <a:spcPct val="100000"/>
              </a:lnSpc>
              <a:spcBef>
                <a:spcPts val="0"/>
              </a:spcBef>
              <a:spcAft>
                <a:spcPts val="0"/>
              </a:spcAft>
              <a:buNone/>
            </a:pPr>
            <a:endParaRPr lang="en-US" sz="1700" dirty="0">
              <a:solidFill>
                <a:srgbClr val="B45F06"/>
              </a:solidFill>
            </a:endParaRPr>
          </a:p>
          <a:p>
            <a:pPr marL="0" lvl="0" indent="0" algn="l" rtl="0">
              <a:lnSpc>
                <a:spcPct val="100000"/>
              </a:lnSpc>
              <a:spcBef>
                <a:spcPts val="0"/>
              </a:spcBef>
              <a:spcAft>
                <a:spcPts val="0"/>
              </a:spcAft>
              <a:buNone/>
            </a:pPr>
            <a:endParaRPr lang="en-US" sz="1700" dirty="0">
              <a:solidFill>
                <a:srgbClr val="B45F06"/>
              </a:solidFill>
            </a:endParaRPr>
          </a:p>
          <a:p>
            <a:pPr marL="0" lvl="0" indent="0" algn="l" rtl="0">
              <a:lnSpc>
                <a:spcPct val="100000"/>
              </a:lnSpc>
              <a:spcBef>
                <a:spcPts val="0"/>
              </a:spcBef>
              <a:spcAft>
                <a:spcPts val="0"/>
              </a:spcAft>
              <a:buNone/>
            </a:pPr>
            <a:endParaRPr sz="1700" dirty="0">
              <a:solidFill>
                <a:srgbClr val="B45F06"/>
              </a:solidFill>
            </a:endParaRPr>
          </a:p>
          <a:p>
            <a:pPr marL="0" lvl="0" indent="0" algn="l" rtl="0">
              <a:lnSpc>
                <a:spcPct val="100000"/>
              </a:lnSpc>
              <a:spcBef>
                <a:spcPts val="0"/>
              </a:spcBef>
              <a:spcAft>
                <a:spcPts val="0"/>
              </a:spcAft>
              <a:buNone/>
            </a:pPr>
            <a:r>
              <a:rPr lang="en-US" sz="1700" dirty="0">
                <a:solidFill>
                  <a:srgbClr val="B45F06"/>
                </a:solidFill>
              </a:rPr>
              <a:t>then</a:t>
            </a:r>
            <a:endParaRPr sz="1700" dirty="0">
              <a:solidFill>
                <a:srgbClr val="B45F06"/>
              </a:solidFill>
            </a:endParaRPr>
          </a:p>
          <a:p>
            <a:pPr marL="0" lvl="0" indent="0" algn="l" rtl="0">
              <a:lnSpc>
                <a:spcPct val="100000"/>
              </a:lnSpc>
              <a:spcBef>
                <a:spcPts val="0"/>
              </a:spcBef>
              <a:spcAft>
                <a:spcPts val="0"/>
              </a:spcAft>
              <a:buNone/>
            </a:pPr>
            <a:r>
              <a:rPr lang="en-US" sz="1700" dirty="0">
                <a:solidFill>
                  <a:srgbClr val="B45F06"/>
                </a:solidFill>
              </a:rPr>
              <a:t>  copy  "//*[local-name()='record']/*[local-name()=</a:t>
            </a:r>
            <a:r>
              <a:rPr lang="en-US" sz="1700" b="1" dirty="0">
                <a:solidFill>
                  <a:srgbClr val="FF0000"/>
                </a:solidFill>
              </a:rPr>
              <a:t>'header</a:t>
            </a:r>
            <a:r>
              <a:rPr lang="en-US" sz="1700" b="1" dirty="0">
                <a:solidFill>
                  <a:srgbClr val="B45F06"/>
                </a:solidFill>
              </a:rPr>
              <a:t>'</a:t>
            </a:r>
            <a:r>
              <a:rPr lang="en-US" sz="1700" dirty="0">
                <a:solidFill>
                  <a:srgbClr val="B45F06"/>
                </a:solidFill>
              </a:rPr>
              <a:t>]/*[local-name()='identifier']/." to "</a:t>
            </a:r>
            <a:r>
              <a:rPr lang="en-US" sz="1700" dirty="0" err="1">
                <a:solidFill>
                  <a:srgbClr val="B45F06"/>
                </a:solidFill>
              </a:rPr>
              <a:t>dc"."identifier</a:t>
            </a:r>
            <a:r>
              <a:rPr lang="en-US" sz="1700" dirty="0">
                <a:solidFill>
                  <a:srgbClr val="B45F06"/>
                </a:solidFill>
              </a:rPr>
              <a:t>" </a:t>
            </a:r>
            <a:endParaRPr sz="1700" dirty="0"/>
          </a:p>
          <a:p>
            <a:pPr marL="0" lvl="0" indent="0" algn="l" rtl="0">
              <a:lnSpc>
                <a:spcPct val="100000"/>
              </a:lnSpc>
              <a:spcBef>
                <a:spcPts val="0"/>
              </a:spcBef>
              <a:spcAft>
                <a:spcPts val="0"/>
              </a:spcAft>
              <a:buClr>
                <a:schemeClr val="dk1"/>
              </a:buClr>
              <a:buSzPts val="1100"/>
              <a:buFont typeface="Arial"/>
              <a:buNone/>
            </a:pPr>
            <a:endParaRPr sz="1700" dirty="0"/>
          </a:p>
          <a:p>
            <a:pPr marL="0" lvl="0" indent="0" algn="l" rtl="0">
              <a:lnSpc>
                <a:spcPct val="100000"/>
              </a:lnSpc>
              <a:spcBef>
                <a:spcPts val="0"/>
              </a:spcBef>
              <a:spcAft>
                <a:spcPts val="0"/>
              </a:spcAft>
              <a:buClr>
                <a:schemeClr val="dk1"/>
              </a:buClr>
              <a:buSzPts val="1100"/>
              <a:buFont typeface="Arial"/>
              <a:buNone/>
            </a:pPr>
            <a:r>
              <a:rPr lang="en-US" sz="1700" dirty="0"/>
              <a:t>end</a:t>
            </a:r>
            <a:endParaRPr sz="1700" dirty="0"/>
          </a:p>
        </p:txBody>
      </p:sp>
      <p:sp>
        <p:nvSpPr>
          <p:cNvPr id="286" name="Google Shape;286;g2cad03ab42e_0_169"/>
          <p:cNvSpPr/>
          <p:nvPr/>
        </p:nvSpPr>
        <p:spPr>
          <a:xfrm>
            <a:off x="7361784" y="3684128"/>
            <a:ext cx="101775" cy="710399"/>
          </a:xfrm>
          <a:prstGeom prst="rect">
            <a:avLst/>
          </a:prstGeom>
        </p:spPr>
        <p:txBody>
          <a:bodyPr>
            <a:prstTxWarp prst="textPlain">
              <a:avLst/>
            </a:prstTxWarp>
          </a:bodyPr>
          <a:lstStyle/>
          <a:p>
            <a:pPr lvl="0" algn="ctr"/>
            <a:endParaRPr b="0" i="0" dirty="0">
              <a:ln w="9525" cap="flat" cmpd="sng">
                <a:solidFill>
                  <a:srgbClr val="B45F06"/>
                </a:solidFill>
                <a:prstDash val="solid"/>
                <a:round/>
                <a:headEnd type="none" w="sm" len="sm"/>
                <a:tailEnd type="none" w="sm" len="sm"/>
              </a:ln>
              <a:solidFill>
                <a:srgbClr val="B45F06"/>
              </a:solidFill>
              <a:latin typeface="Arial"/>
            </a:endParaRPr>
          </a:p>
        </p:txBody>
      </p:sp>
      <p:sp>
        <p:nvSpPr>
          <p:cNvPr id="2" name="Google Shape;248;g2cad03ab42e_0_66">
            <a:extLst>
              <a:ext uri="{FF2B5EF4-FFF2-40B4-BE49-F238E27FC236}">
                <a16:creationId xmlns:a16="http://schemas.microsoft.com/office/drawing/2014/main" id="{DF3C2A26-2EAA-F65C-50FF-65F0D15C4993}"/>
              </a:ext>
            </a:extLst>
          </p:cNvPr>
          <p:cNvSpPr txBox="1"/>
          <p:nvPr/>
        </p:nvSpPr>
        <p:spPr>
          <a:xfrm>
            <a:off x="6160398" y="2769967"/>
            <a:ext cx="2898900" cy="813245"/>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0B5394"/>
                </a:solidFill>
                <a:latin typeface="Calibri"/>
                <a:ea typeface="Calibri"/>
                <a:cs typeface="Calibri"/>
                <a:sym typeface="Calibri"/>
              </a:rPr>
              <a:t>When identifier field exists in header</a:t>
            </a:r>
          </a:p>
        </p:txBody>
      </p:sp>
      <p:sp>
        <p:nvSpPr>
          <p:cNvPr id="3" name="Google Shape;248;g2cad03ab42e_0_66">
            <a:extLst>
              <a:ext uri="{FF2B5EF4-FFF2-40B4-BE49-F238E27FC236}">
                <a16:creationId xmlns:a16="http://schemas.microsoft.com/office/drawing/2014/main" id="{4076467D-30D1-4FAD-FC89-DFBD5B59F1E2}"/>
              </a:ext>
            </a:extLst>
          </p:cNvPr>
          <p:cNvSpPr txBox="1"/>
          <p:nvPr/>
        </p:nvSpPr>
        <p:spPr>
          <a:xfrm>
            <a:off x="6160398" y="4275466"/>
            <a:ext cx="2898900" cy="512734"/>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r>
              <a:rPr lang="en-US" sz="2100" dirty="0">
                <a:solidFill>
                  <a:srgbClr val="B45F06"/>
                </a:solidFill>
                <a:latin typeface="Calibri"/>
                <a:ea typeface="Calibri"/>
                <a:cs typeface="Calibri"/>
                <a:sym typeface="Calibri"/>
              </a:rPr>
              <a:t>copy it to </a:t>
            </a:r>
            <a:r>
              <a:rPr lang="en-US" sz="2100" dirty="0" err="1">
                <a:solidFill>
                  <a:srgbClr val="B45F06"/>
                </a:solidFill>
                <a:latin typeface="Calibri"/>
                <a:ea typeface="Calibri"/>
                <a:cs typeface="Calibri"/>
                <a:sym typeface="Calibri"/>
              </a:rPr>
              <a:t>dc.identifier</a:t>
            </a:r>
            <a:endParaRPr lang="en-US" sz="2100" dirty="0">
              <a:solidFill>
                <a:srgbClr val="2200CC"/>
              </a:solidFill>
              <a:latin typeface="Calibri"/>
              <a:ea typeface="Calibri"/>
              <a:cs typeface="Calibri"/>
              <a:sym typeface="Calibri"/>
            </a:endParaRPr>
          </a:p>
          <a:p>
            <a:pPr marL="0" lvl="0" indent="0" algn="l" rtl="0">
              <a:spcBef>
                <a:spcPts val="0"/>
              </a:spcBef>
              <a:spcAft>
                <a:spcPts val="0"/>
              </a:spcAft>
              <a:buNone/>
            </a:pPr>
            <a:endParaRPr sz="2100" dirty="0">
              <a:solidFill>
                <a:schemeClr val="dk1"/>
              </a:solidFill>
              <a:latin typeface="Calibri"/>
              <a:ea typeface="Calibri"/>
              <a:cs typeface="Calibri"/>
              <a:sym typeface="Calibri"/>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0"/>
        <p:cNvGrpSpPr/>
        <p:nvPr/>
      </p:nvGrpSpPr>
      <p:grpSpPr>
        <a:xfrm>
          <a:off x="0" y="0"/>
          <a:ext cx="0" cy="0"/>
          <a:chOff x="0" y="0"/>
          <a:chExt cx="0" cy="0"/>
        </a:xfrm>
      </p:grpSpPr>
      <p:sp>
        <p:nvSpPr>
          <p:cNvPr id="291" name="Google Shape;291;g2cad03ab42e_0_81"/>
          <p:cNvSpPr txBox="1">
            <a:spLocks noGrp="1"/>
          </p:cNvSpPr>
          <p:nvPr>
            <p:ph type="title"/>
          </p:nvPr>
        </p:nvSpPr>
        <p:spPr>
          <a:xfrm>
            <a:off x="528748" y="195327"/>
            <a:ext cx="781350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XML rule example: </a:t>
            </a:r>
            <a:br>
              <a:rPr lang="en-US" sz="3000" dirty="0"/>
            </a:br>
            <a:r>
              <a:rPr lang="en-US" sz="3000" dirty="0"/>
              <a:t>operators and parentheses</a:t>
            </a:r>
            <a:endParaRPr dirty="0"/>
          </a:p>
        </p:txBody>
      </p:sp>
      <p:sp>
        <p:nvSpPr>
          <p:cNvPr id="292" name="Google Shape;292;g2cad03ab42e_0_81"/>
          <p:cNvSpPr txBox="1">
            <a:spLocks noGrp="1"/>
          </p:cNvSpPr>
          <p:nvPr>
            <p:ph type="body" idx="1"/>
          </p:nvPr>
        </p:nvSpPr>
        <p:spPr>
          <a:xfrm>
            <a:off x="528748" y="1260266"/>
            <a:ext cx="7081500" cy="388323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b="1" dirty="0">
                <a:solidFill>
                  <a:srgbClr val="0B5394"/>
                </a:solidFill>
              </a:rPr>
              <a:t>when</a:t>
            </a:r>
            <a:endParaRPr sz="1900" b="1" dirty="0">
              <a:solidFill>
                <a:srgbClr val="0B5394"/>
              </a:solidFill>
            </a:endParaRPr>
          </a:p>
          <a:p>
            <a:pPr marL="0" lvl="0" indent="0" algn="l" rtl="0">
              <a:lnSpc>
                <a:spcPct val="100000"/>
              </a:lnSpc>
              <a:spcBef>
                <a:spcPts val="0"/>
              </a:spcBef>
              <a:spcAft>
                <a:spcPts val="0"/>
              </a:spcAft>
              <a:buNone/>
            </a:pPr>
            <a:r>
              <a:rPr lang="en-US" sz="1900" dirty="0">
                <a:solidFill>
                  <a:srgbClr val="0B5394"/>
                </a:solidFill>
              </a:rPr>
              <a:t>  exist "//*[local-name()='rights']/text()"</a:t>
            </a:r>
            <a:endParaRPr sz="1900" dirty="0">
              <a:solidFill>
                <a:srgbClr val="0B5394"/>
              </a:solidFill>
            </a:endParaRPr>
          </a:p>
          <a:p>
            <a:pPr marL="0" lvl="0" indent="0" algn="l" rtl="0">
              <a:lnSpc>
                <a:spcPct val="100000"/>
              </a:lnSpc>
              <a:spcBef>
                <a:spcPts val="0"/>
              </a:spcBef>
              <a:spcAft>
                <a:spcPts val="0"/>
              </a:spcAft>
              <a:buClr>
                <a:schemeClr val="dk1"/>
              </a:buClr>
              <a:buSzPts val="1100"/>
              <a:buFont typeface="Arial"/>
              <a:buNone/>
            </a:pPr>
            <a:r>
              <a:rPr lang="en-US" sz="1900" dirty="0">
                <a:solidFill>
                  <a:srgbClr val="0B5394"/>
                </a:solidFill>
              </a:rPr>
              <a:t>      </a:t>
            </a:r>
            <a:r>
              <a:rPr lang="en-US" sz="1900" b="1" dirty="0">
                <a:solidFill>
                  <a:srgbClr val="FF0000"/>
                </a:solidFill>
              </a:rPr>
              <a:t>AND</a:t>
            </a:r>
            <a:r>
              <a:rPr lang="en-US" sz="1900" dirty="0">
                <a:solidFill>
                  <a:srgbClr val="0B5394"/>
                </a:solidFill>
              </a:rPr>
              <a:t> </a:t>
            </a:r>
            <a:br>
              <a:rPr lang="en-US" sz="1900" dirty="0">
                <a:solidFill>
                  <a:srgbClr val="0B5394"/>
                </a:solidFill>
              </a:rPr>
            </a:br>
            <a:endParaRPr sz="1900" dirty="0">
              <a:solidFill>
                <a:srgbClr val="0B5394"/>
              </a:solidFill>
            </a:endParaRPr>
          </a:p>
          <a:p>
            <a:pPr marL="0" lvl="0" indent="0" algn="l" rtl="0">
              <a:lnSpc>
                <a:spcPct val="100000"/>
              </a:lnSpc>
              <a:spcBef>
                <a:spcPts val="0"/>
              </a:spcBef>
              <a:spcAft>
                <a:spcPts val="0"/>
              </a:spcAft>
              <a:buClr>
                <a:schemeClr val="dk1"/>
              </a:buClr>
              <a:buSzPts val="1100"/>
              <a:buFont typeface="Arial"/>
              <a:buNone/>
            </a:pPr>
            <a:r>
              <a:rPr lang="en-US" sz="1900" dirty="0">
                <a:solidFill>
                  <a:srgbClr val="0B5394"/>
                </a:solidFill>
              </a:rPr>
              <a:t>  </a:t>
            </a:r>
            <a:r>
              <a:rPr lang="en-US" sz="1900" b="1" dirty="0">
                <a:solidFill>
                  <a:srgbClr val="FF0000"/>
                </a:solidFill>
              </a:rPr>
              <a:t>(</a:t>
            </a:r>
            <a:r>
              <a:rPr lang="en-US" sz="1900" dirty="0">
                <a:solidFill>
                  <a:srgbClr val="0B5394"/>
                </a:solidFill>
              </a:rPr>
              <a:t>exist "//*[local-name()='rights'][(contains(text(),'No Copyright - United States'))]“</a:t>
            </a:r>
            <a:br>
              <a:rPr lang="en-US" sz="1900" dirty="0">
                <a:solidFill>
                  <a:srgbClr val="0B5394"/>
                </a:solidFill>
              </a:rPr>
            </a:br>
            <a:endParaRPr sz="1900" dirty="0">
              <a:solidFill>
                <a:srgbClr val="0B5394"/>
              </a:solidFill>
            </a:endParaRPr>
          </a:p>
          <a:p>
            <a:pPr marL="0" lvl="0" indent="0" algn="l" rtl="0">
              <a:lnSpc>
                <a:spcPct val="100000"/>
              </a:lnSpc>
              <a:spcBef>
                <a:spcPts val="0"/>
              </a:spcBef>
              <a:spcAft>
                <a:spcPts val="0"/>
              </a:spcAft>
              <a:buClr>
                <a:schemeClr val="dk1"/>
              </a:buClr>
              <a:buSzPts val="1100"/>
              <a:buFont typeface="Arial"/>
              <a:buNone/>
            </a:pPr>
            <a:r>
              <a:rPr lang="en-US" sz="1900" dirty="0">
                <a:solidFill>
                  <a:srgbClr val="0B5394"/>
                </a:solidFill>
              </a:rPr>
              <a:t>      </a:t>
            </a:r>
            <a:r>
              <a:rPr lang="en-US" sz="1900" b="1" dirty="0">
                <a:solidFill>
                  <a:srgbClr val="FF0000"/>
                </a:solidFill>
              </a:rPr>
              <a:t>OR</a:t>
            </a:r>
            <a:endParaRPr sz="1900" b="1" dirty="0">
              <a:solidFill>
                <a:srgbClr val="FF0000"/>
              </a:solidFill>
            </a:endParaRPr>
          </a:p>
          <a:p>
            <a:pPr marL="0" lvl="0" indent="0" algn="l" rtl="0">
              <a:lnSpc>
                <a:spcPct val="100000"/>
              </a:lnSpc>
              <a:spcBef>
                <a:spcPts val="0"/>
              </a:spcBef>
              <a:spcAft>
                <a:spcPts val="0"/>
              </a:spcAft>
              <a:buNone/>
            </a:pPr>
            <a:r>
              <a:rPr lang="en-US" sz="1900" dirty="0">
                <a:solidFill>
                  <a:srgbClr val="0B5394"/>
                </a:solidFill>
              </a:rPr>
              <a:t>  exist "//*[local-name()='rights'][(contains(text(),'No Known Copyright'))]"</a:t>
            </a:r>
            <a:r>
              <a:rPr lang="en-US" sz="1900" b="1" dirty="0">
                <a:solidFill>
                  <a:srgbClr val="FF0000"/>
                </a:solidFill>
              </a:rPr>
              <a:t>)</a:t>
            </a:r>
            <a:endParaRPr sz="1900" b="1" dirty="0">
              <a:solidFill>
                <a:srgbClr val="FF0000"/>
              </a:solidFill>
            </a:endParaRPr>
          </a:p>
          <a:p>
            <a:pPr marL="0" lvl="0" indent="0" algn="l" rtl="0">
              <a:lnSpc>
                <a:spcPct val="100000"/>
              </a:lnSpc>
              <a:spcBef>
                <a:spcPts val="0"/>
              </a:spcBef>
              <a:spcAft>
                <a:spcPts val="0"/>
              </a:spcAft>
              <a:buNone/>
            </a:pP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then</a:t>
            </a: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  set "Unrestricted online access" in "</a:t>
            </a:r>
            <a:r>
              <a:rPr lang="en-US" sz="1900" dirty="0" err="1">
                <a:solidFill>
                  <a:srgbClr val="B45F06"/>
                </a:solidFill>
              </a:rPr>
              <a:t>dcterms</a:t>
            </a:r>
            <a:r>
              <a:rPr lang="en-US" sz="1900" dirty="0">
                <a:solidFill>
                  <a:srgbClr val="B45F06"/>
                </a:solidFill>
              </a:rPr>
              <a:t>"."</a:t>
            </a:r>
            <a:r>
              <a:rPr lang="en-US" sz="1900" dirty="0" err="1">
                <a:solidFill>
                  <a:srgbClr val="B45F06"/>
                </a:solidFill>
              </a:rPr>
              <a:t>accessRights</a:t>
            </a:r>
            <a:r>
              <a:rPr lang="en-US" sz="1900" dirty="0">
                <a:solidFill>
                  <a:srgbClr val="B45F06"/>
                </a:solidFill>
              </a:rPr>
              <a:t>"</a:t>
            </a:r>
            <a:endParaRPr dirty="0"/>
          </a:p>
        </p:txBody>
      </p:sp>
      <p:sp>
        <p:nvSpPr>
          <p:cNvPr id="2" name="Google Shape;248;g2cad03ab42e_0_66">
            <a:extLst>
              <a:ext uri="{FF2B5EF4-FFF2-40B4-BE49-F238E27FC236}">
                <a16:creationId xmlns:a16="http://schemas.microsoft.com/office/drawing/2014/main" id="{C088BA0A-ACB9-32FD-F5BB-DBBBFE6547C5}"/>
              </a:ext>
            </a:extLst>
          </p:cNvPr>
          <p:cNvSpPr txBox="1"/>
          <p:nvPr/>
        </p:nvSpPr>
        <p:spPr>
          <a:xfrm>
            <a:off x="6160798" y="2801675"/>
            <a:ext cx="2898900" cy="813245"/>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0B5394"/>
                </a:solidFill>
                <a:latin typeface="Calibri"/>
                <a:ea typeface="Calibri"/>
                <a:cs typeface="Calibri"/>
                <a:sym typeface="Calibri"/>
              </a:rPr>
              <a:t>and contains either of these values</a:t>
            </a:r>
          </a:p>
        </p:txBody>
      </p:sp>
      <p:sp>
        <p:nvSpPr>
          <p:cNvPr id="3" name="Google Shape;248;g2cad03ab42e_0_66">
            <a:extLst>
              <a:ext uri="{FF2B5EF4-FFF2-40B4-BE49-F238E27FC236}">
                <a16:creationId xmlns:a16="http://schemas.microsoft.com/office/drawing/2014/main" id="{F91B454E-4904-4D7E-3DDA-461845DDBE28}"/>
              </a:ext>
            </a:extLst>
          </p:cNvPr>
          <p:cNvSpPr txBox="1"/>
          <p:nvPr/>
        </p:nvSpPr>
        <p:spPr>
          <a:xfrm>
            <a:off x="6160798" y="3965014"/>
            <a:ext cx="2898900" cy="743891"/>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r>
              <a:rPr lang="en-US" sz="2100" dirty="0">
                <a:solidFill>
                  <a:srgbClr val="B45F06"/>
                </a:solidFill>
                <a:latin typeface="Calibri"/>
                <a:ea typeface="Calibri"/>
                <a:cs typeface="Calibri"/>
                <a:sym typeface="Calibri"/>
              </a:rPr>
              <a:t>set constant value in </a:t>
            </a:r>
            <a:r>
              <a:rPr lang="en-US" sz="2100" dirty="0" err="1">
                <a:solidFill>
                  <a:srgbClr val="B45F06"/>
                </a:solidFill>
                <a:latin typeface="Calibri"/>
                <a:ea typeface="Calibri"/>
                <a:cs typeface="Calibri"/>
                <a:sym typeface="Calibri"/>
              </a:rPr>
              <a:t>dcterms.accessrights</a:t>
            </a:r>
            <a:endParaRPr sz="2100" dirty="0">
              <a:solidFill>
                <a:schemeClr val="dk1"/>
              </a:solidFill>
              <a:latin typeface="Calibri"/>
              <a:ea typeface="Calibri"/>
              <a:cs typeface="Calibri"/>
              <a:sym typeface="Calibri"/>
            </a:endParaRPr>
          </a:p>
        </p:txBody>
      </p:sp>
      <p:sp>
        <p:nvSpPr>
          <p:cNvPr id="4" name="Google Shape;248;g2cad03ab42e_0_66">
            <a:extLst>
              <a:ext uri="{FF2B5EF4-FFF2-40B4-BE49-F238E27FC236}">
                <a16:creationId xmlns:a16="http://schemas.microsoft.com/office/drawing/2014/main" id="{277B5041-957D-EC9C-16A9-48F35123C3C1}"/>
              </a:ext>
            </a:extLst>
          </p:cNvPr>
          <p:cNvSpPr txBox="1"/>
          <p:nvPr/>
        </p:nvSpPr>
        <p:spPr>
          <a:xfrm>
            <a:off x="6160798" y="1317027"/>
            <a:ext cx="2898900" cy="813245"/>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0B5394"/>
                </a:solidFill>
                <a:latin typeface="Calibri"/>
                <a:ea typeface="Calibri"/>
                <a:cs typeface="Calibri"/>
                <a:sym typeface="Calibri"/>
              </a:rPr>
              <a:t>wherever rights field exists</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8"/>
        <p:cNvGrpSpPr/>
        <p:nvPr/>
      </p:nvGrpSpPr>
      <p:grpSpPr>
        <a:xfrm>
          <a:off x="0" y="0"/>
          <a:ext cx="0" cy="0"/>
          <a:chOff x="0" y="0"/>
          <a:chExt cx="0" cy="0"/>
        </a:xfrm>
      </p:grpSpPr>
      <p:sp>
        <p:nvSpPr>
          <p:cNvPr id="309" name="Google Shape;309;g2cad03ab42e_0_124"/>
          <p:cNvSpPr txBox="1">
            <a:spLocks noGrp="1"/>
          </p:cNvSpPr>
          <p:nvPr>
            <p:ph type="title"/>
          </p:nvPr>
        </p:nvSpPr>
        <p:spPr>
          <a:xfrm>
            <a:off x="507428" y="200302"/>
            <a:ext cx="781350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XML rule example: </a:t>
            </a:r>
            <a:br>
              <a:rPr lang="en-US" sz="3000" dirty="0"/>
            </a:br>
            <a:r>
              <a:rPr lang="en-US" sz="3000" dirty="0"/>
              <a:t>XPath functions</a:t>
            </a:r>
            <a:endParaRPr dirty="0"/>
          </a:p>
        </p:txBody>
      </p:sp>
      <p:sp>
        <p:nvSpPr>
          <p:cNvPr id="310" name="Google Shape;310;g2cad03ab42e_0_124"/>
          <p:cNvSpPr txBox="1">
            <a:spLocks noGrp="1"/>
          </p:cNvSpPr>
          <p:nvPr>
            <p:ph type="body" idx="1"/>
          </p:nvPr>
        </p:nvSpPr>
        <p:spPr>
          <a:xfrm>
            <a:off x="507428" y="1748359"/>
            <a:ext cx="7081500" cy="299032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dirty="0">
                <a:solidFill>
                  <a:srgbClr val="0B5394"/>
                </a:solidFill>
              </a:rPr>
              <a:t>when</a:t>
            </a:r>
            <a:endParaRPr sz="1900" dirty="0">
              <a:solidFill>
                <a:srgbClr val="0B5394"/>
              </a:solidFill>
            </a:endParaRPr>
          </a:p>
          <a:p>
            <a:pPr marL="0" lvl="0" indent="0" algn="l" rtl="0">
              <a:lnSpc>
                <a:spcPct val="100000"/>
              </a:lnSpc>
              <a:spcBef>
                <a:spcPts val="0"/>
              </a:spcBef>
              <a:spcAft>
                <a:spcPts val="0"/>
              </a:spcAft>
              <a:buNone/>
            </a:pPr>
            <a:r>
              <a:rPr lang="en-US" sz="1900" dirty="0">
                <a:solidFill>
                  <a:srgbClr val="0B5394"/>
                </a:solidFill>
              </a:rPr>
              <a:t>   	exist "//*[local-name()='subject'][</a:t>
            </a:r>
            <a:r>
              <a:rPr lang="en-US" sz="1900" b="1" dirty="0">
                <a:solidFill>
                  <a:srgbClr val="FF0000"/>
                </a:solidFill>
              </a:rPr>
              <a:t>not(contains</a:t>
            </a:r>
            <a:r>
              <a:rPr lang="en-US" sz="1900" dirty="0">
                <a:solidFill>
                  <a:srgbClr val="0B5394"/>
                </a:solidFill>
              </a:rPr>
              <a:t>(.,'LH1.W45 A6'))]"</a:t>
            </a:r>
            <a:endParaRPr sz="1900" dirty="0">
              <a:solidFill>
                <a:srgbClr val="0B5394"/>
              </a:solidFill>
            </a:endParaRPr>
          </a:p>
          <a:p>
            <a:pPr marL="0" lvl="0" indent="0" algn="l" rtl="0">
              <a:lnSpc>
                <a:spcPct val="100000"/>
              </a:lnSpc>
              <a:spcBef>
                <a:spcPts val="0"/>
              </a:spcBef>
              <a:spcAft>
                <a:spcPts val="0"/>
              </a:spcAft>
              <a:buNone/>
            </a:pPr>
            <a:endParaRPr sz="1900" dirty="0">
              <a:solidFill>
                <a:srgbClr val="B45F06"/>
              </a:solidFill>
            </a:endParaRPr>
          </a:p>
          <a:p>
            <a:pPr marL="0" lvl="0" indent="0" algn="l" rtl="0">
              <a:lnSpc>
                <a:spcPct val="100000"/>
              </a:lnSpc>
              <a:spcBef>
                <a:spcPts val="0"/>
              </a:spcBef>
              <a:spcAft>
                <a:spcPts val="0"/>
              </a:spcAft>
              <a:buNone/>
            </a:pP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then</a:t>
            </a:r>
            <a:endParaRPr sz="1900" dirty="0">
              <a:solidFill>
                <a:srgbClr val="B45F06"/>
              </a:solidFill>
            </a:endParaRPr>
          </a:p>
          <a:p>
            <a:pPr marL="0" lvl="0" indent="457200" algn="l" rtl="0">
              <a:lnSpc>
                <a:spcPct val="100000"/>
              </a:lnSpc>
              <a:spcBef>
                <a:spcPts val="0"/>
              </a:spcBef>
              <a:spcAft>
                <a:spcPts val="0"/>
              </a:spcAft>
              <a:buNone/>
            </a:pPr>
            <a:r>
              <a:rPr lang="en-US" sz="1700" dirty="0">
                <a:solidFill>
                  <a:srgbClr val="B45F06"/>
                </a:solidFill>
              </a:rPr>
              <a:t>copy "//*[local-name()='subject'][</a:t>
            </a:r>
            <a:r>
              <a:rPr lang="en-US" sz="1700" b="1" dirty="0">
                <a:solidFill>
                  <a:srgbClr val="FF0000"/>
                </a:solidFill>
              </a:rPr>
              <a:t>not(contains</a:t>
            </a:r>
            <a:r>
              <a:rPr lang="en-US" sz="1700" dirty="0">
                <a:solidFill>
                  <a:srgbClr val="B45F06"/>
                </a:solidFill>
              </a:rPr>
              <a:t>(.,'LH1.W45 A6'))]" to "</a:t>
            </a:r>
            <a:r>
              <a:rPr lang="en-US" sz="1700" dirty="0" err="1">
                <a:solidFill>
                  <a:srgbClr val="B45F06"/>
                </a:solidFill>
              </a:rPr>
              <a:t>dc"."subject</a:t>
            </a:r>
            <a:r>
              <a:rPr lang="en-US" sz="1700" dirty="0">
                <a:solidFill>
                  <a:srgbClr val="B45F06"/>
                </a:solidFill>
              </a:rPr>
              <a:t>"</a:t>
            </a:r>
            <a:endParaRPr sz="1900" dirty="0">
              <a:solidFill>
                <a:srgbClr val="B45F06"/>
              </a:solidFill>
            </a:endParaRPr>
          </a:p>
          <a:p>
            <a:pPr marL="0" lvl="0" indent="0" algn="l" rtl="0">
              <a:lnSpc>
                <a:spcPct val="100000"/>
              </a:lnSpc>
              <a:spcBef>
                <a:spcPts val="0"/>
              </a:spcBef>
              <a:spcAft>
                <a:spcPts val="0"/>
              </a:spcAft>
              <a:buClr>
                <a:schemeClr val="dk1"/>
              </a:buClr>
              <a:buSzPts val="1100"/>
              <a:buFont typeface="Arial"/>
              <a:buNone/>
            </a:pPr>
            <a:endParaRPr sz="1900" dirty="0"/>
          </a:p>
          <a:p>
            <a:pPr marL="0" lvl="0" indent="0" algn="l" rtl="0">
              <a:lnSpc>
                <a:spcPct val="100000"/>
              </a:lnSpc>
              <a:spcBef>
                <a:spcPts val="0"/>
              </a:spcBef>
              <a:spcAft>
                <a:spcPts val="0"/>
              </a:spcAft>
              <a:buClr>
                <a:schemeClr val="dk1"/>
              </a:buClr>
              <a:buSzPts val="1100"/>
              <a:buFont typeface="Arial"/>
              <a:buNone/>
            </a:pPr>
            <a:r>
              <a:rPr lang="en-US" sz="1900" dirty="0"/>
              <a:t>end</a:t>
            </a:r>
            <a:endParaRPr sz="1900" dirty="0"/>
          </a:p>
        </p:txBody>
      </p:sp>
      <p:sp>
        <p:nvSpPr>
          <p:cNvPr id="312" name="Google Shape;312;g2cad03ab42e_0_124"/>
          <p:cNvSpPr/>
          <p:nvPr/>
        </p:nvSpPr>
        <p:spPr>
          <a:xfrm>
            <a:off x="7666584" y="2618603"/>
            <a:ext cx="101775" cy="710399"/>
          </a:xfrm>
          <a:prstGeom prst="rect">
            <a:avLst/>
          </a:prstGeom>
        </p:spPr>
        <p:txBody>
          <a:bodyPr>
            <a:prstTxWarp prst="textPlain">
              <a:avLst/>
            </a:prstTxWarp>
          </a:bodyPr>
          <a:lstStyle/>
          <a:p>
            <a:pPr lvl="0" algn="ctr"/>
            <a:endParaRPr b="0" i="0" dirty="0">
              <a:ln w="9525" cap="flat" cmpd="sng">
                <a:solidFill>
                  <a:srgbClr val="0B5394"/>
                </a:solidFill>
                <a:prstDash val="solid"/>
                <a:round/>
                <a:headEnd type="none" w="sm" len="sm"/>
                <a:tailEnd type="none" w="sm" len="sm"/>
              </a:ln>
              <a:solidFill>
                <a:srgbClr val="0B5394"/>
              </a:solidFill>
              <a:latin typeface="Arial"/>
            </a:endParaRPr>
          </a:p>
        </p:txBody>
      </p:sp>
      <p:sp>
        <p:nvSpPr>
          <p:cNvPr id="314" name="Google Shape;314;g2cad03ab42e_0_124"/>
          <p:cNvSpPr/>
          <p:nvPr/>
        </p:nvSpPr>
        <p:spPr>
          <a:xfrm>
            <a:off x="7666584" y="3912728"/>
            <a:ext cx="101775" cy="710399"/>
          </a:xfrm>
          <a:prstGeom prst="rect">
            <a:avLst/>
          </a:prstGeom>
        </p:spPr>
        <p:txBody>
          <a:bodyPr>
            <a:prstTxWarp prst="textPlain">
              <a:avLst/>
            </a:prstTxWarp>
          </a:bodyPr>
          <a:lstStyle/>
          <a:p>
            <a:pPr lvl="0" algn="ctr"/>
            <a:endParaRPr b="0" i="0" dirty="0">
              <a:ln w="9525" cap="flat" cmpd="sng">
                <a:solidFill>
                  <a:srgbClr val="B45F06"/>
                </a:solidFill>
                <a:prstDash val="solid"/>
                <a:round/>
                <a:headEnd type="none" w="sm" len="sm"/>
                <a:tailEnd type="none" w="sm" len="sm"/>
              </a:ln>
              <a:solidFill>
                <a:srgbClr val="B45F06"/>
              </a:solidFill>
              <a:latin typeface="Arial"/>
            </a:endParaRPr>
          </a:p>
        </p:txBody>
      </p:sp>
      <p:sp>
        <p:nvSpPr>
          <p:cNvPr id="2" name="Google Shape;248;g2cad03ab42e_0_66">
            <a:extLst>
              <a:ext uri="{FF2B5EF4-FFF2-40B4-BE49-F238E27FC236}">
                <a16:creationId xmlns:a16="http://schemas.microsoft.com/office/drawing/2014/main" id="{1861BD26-4BFD-523F-D897-C9EF648269AA}"/>
              </a:ext>
            </a:extLst>
          </p:cNvPr>
          <p:cNvSpPr txBox="1"/>
          <p:nvPr/>
        </p:nvSpPr>
        <p:spPr>
          <a:xfrm>
            <a:off x="5985307" y="2479682"/>
            <a:ext cx="2898900" cy="813245"/>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0B5394"/>
                </a:solidFill>
                <a:latin typeface="Calibri"/>
                <a:ea typeface="Calibri"/>
                <a:cs typeface="Calibri"/>
                <a:sym typeface="Calibri"/>
              </a:rPr>
              <a:t>whenever subject does not contain this text</a:t>
            </a:r>
          </a:p>
        </p:txBody>
      </p:sp>
      <p:sp>
        <p:nvSpPr>
          <p:cNvPr id="3" name="Google Shape;248;g2cad03ab42e_0_66">
            <a:extLst>
              <a:ext uri="{FF2B5EF4-FFF2-40B4-BE49-F238E27FC236}">
                <a16:creationId xmlns:a16="http://schemas.microsoft.com/office/drawing/2014/main" id="{3E2E610F-46C1-19C5-C15A-F84FF016E00A}"/>
              </a:ext>
            </a:extLst>
          </p:cNvPr>
          <p:cNvSpPr txBox="1"/>
          <p:nvPr/>
        </p:nvSpPr>
        <p:spPr>
          <a:xfrm>
            <a:off x="5985307" y="3937873"/>
            <a:ext cx="2898900" cy="512734"/>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r>
              <a:rPr lang="en-US" sz="2100" dirty="0">
                <a:solidFill>
                  <a:srgbClr val="B45F06"/>
                </a:solidFill>
                <a:latin typeface="Calibri"/>
                <a:ea typeface="Calibri"/>
                <a:cs typeface="Calibri"/>
                <a:sym typeface="Calibri"/>
              </a:rPr>
              <a:t>copy it to </a:t>
            </a:r>
            <a:r>
              <a:rPr lang="en-US" sz="2100" dirty="0" err="1">
                <a:solidFill>
                  <a:srgbClr val="B45F06"/>
                </a:solidFill>
                <a:latin typeface="Calibri"/>
                <a:ea typeface="Calibri"/>
                <a:cs typeface="Calibri"/>
                <a:sym typeface="Calibri"/>
              </a:rPr>
              <a:t>dc.subject</a:t>
            </a:r>
            <a:endParaRPr lang="en-US" sz="2100" dirty="0">
              <a:solidFill>
                <a:srgbClr val="2200CC"/>
              </a:solidFill>
              <a:latin typeface="Calibri"/>
              <a:ea typeface="Calibri"/>
              <a:cs typeface="Calibri"/>
              <a:sym typeface="Calibri"/>
            </a:endParaRPr>
          </a:p>
          <a:p>
            <a:pPr marL="0" lvl="0" indent="0" algn="l" rtl="0">
              <a:spcBef>
                <a:spcPts val="0"/>
              </a:spcBef>
              <a:spcAft>
                <a:spcPts val="0"/>
              </a:spcAft>
              <a:buNone/>
            </a:pPr>
            <a:endParaRPr sz="2100" dirty="0">
              <a:solidFill>
                <a:schemeClr val="dk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18"/>
        <p:cNvGrpSpPr/>
        <p:nvPr/>
      </p:nvGrpSpPr>
      <p:grpSpPr>
        <a:xfrm>
          <a:off x="0" y="0"/>
          <a:ext cx="0" cy="0"/>
          <a:chOff x="0" y="0"/>
          <a:chExt cx="0" cy="0"/>
        </a:xfrm>
      </p:grpSpPr>
      <p:sp>
        <p:nvSpPr>
          <p:cNvPr id="319" name="Google Shape;319;g2cad03ab42e_0_181"/>
          <p:cNvSpPr txBox="1">
            <a:spLocks noGrp="1"/>
          </p:cNvSpPr>
          <p:nvPr>
            <p:ph type="title"/>
          </p:nvPr>
        </p:nvSpPr>
        <p:spPr>
          <a:xfrm>
            <a:off x="521750" y="218350"/>
            <a:ext cx="781350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XML rule example: </a:t>
            </a:r>
            <a:br>
              <a:rPr lang="en-US" sz="3000" dirty="0"/>
            </a:br>
            <a:r>
              <a:rPr lang="en-US" sz="3000" dirty="0" err="1"/>
              <a:t>Xpath</a:t>
            </a:r>
            <a:r>
              <a:rPr lang="en-US" sz="3000" dirty="0"/>
              <a:t> element </a:t>
            </a:r>
            <a:r>
              <a:rPr lang="en-US" sz="3000" dirty="0" err="1"/>
              <a:t>occurences</a:t>
            </a:r>
            <a:endParaRPr dirty="0"/>
          </a:p>
        </p:txBody>
      </p:sp>
      <p:sp>
        <p:nvSpPr>
          <p:cNvPr id="320" name="Google Shape;320;g2cad03ab42e_0_181"/>
          <p:cNvSpPr txBox="1">
            <a:spLocks noGrp="1"/>
          </p:cNvSpPr>
          <p:nvPr>
            <p:ph type="body" idx="1"/>
          </p:nvPr>
        </p:nvSpPr>
        <p:spPr>
          <a:xfrm>
            <a:off x="627500" y="1513700"/>
            <a:ext cx="7602000" cy="327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endParaRPr sz="1900" dirty="0">
              <a:solidFill>
                <a:srgbClr val="0B5394"/>
              </a:solidFill>
            </a:endParaRPr>
          </a:p>
          <a:p>
            <a:pPr marL="0" lvl="0" indent="0" algn="l" rtl="0">
              <a:lnSpc>
                <a:spcPct val="100000"/>
              </a:lnSpc>
              <a:spcBef>
                <a:spcPts val="0"/>
              </a:spcBef>
              <a:spcAft>
                <a:spcPts val="0"/>
              </a:spcAft>
              <a:buNone/>
            </a:pPr>
            <a:r>
              <a:rPr lang="en-US" sz="1900" dirty="0">
                <a:solidFill>
                  <a:srgbClr val="0B5394"/>
                </a:solidFill>
              </a:rPr>
              <a:t>when</a:t>
            </a:r>
            <a:endParaRPr sz="1900" dirty="0">
              <a:solidFill>
                <a:srgbClr val="0B5394"/>
              </a:solidFill>
            </a:endParaRPr>
          </a:p>
          <a:p>
            <a:pPr marL="0" lvl="0" indent="0" algn="l" rtl="0">
              <a:lnSpc>
                <a:spcPct val="100000"/>
              </a:lnSpc>
              <a:spcBef>
                <a:spcPts val="0"/>
              </a:spcBef>
              <a:spcAft>
                <a:spcPts val="0"/>
              </a:spcAft>
              <a:buNone/>
            </a:pPr>
            <a:r>
              <a:rPr lang="en-US" sz="1900" dirty="0">
                <a:solidFill>
                  <a:srgbClr val="0B5394"/>
                </a:solidFill>
              </a:rPr>
              <a:t>   	exist "//*[local-name()='title']</a:t>
            </a:r>
            <a:r>
              <a:rPr lang="en-US" sz="1900" b="1" dirty="0">
                <a:solidFill>
                  <a:srgbClr val="FF0000"/>
                </a:solidFill>
              </a:rPr>
              <a:t>[1]</a:t>
            </a:r>
            <a:r>
              <a:rPr lang="en-US" sz="1900" dirty="0">
                <a:solidFill>
                  <a:srgbClr val="0B5394"/>
                </a:solidFill>
              </a:rPr>
              <a:t>/text()"</a:t>
            </a:r>
            <a:endParaRPr sz="1900" dirty="0">
              <a:solidFill>
                <a:srgbClr val="0B5394"/>
              </a:solidFill>
            </a:endParaRPr>
          </a:p>
          <a:p>
            <a:pPr marL="0" lvl="0" indent="0" algn="l" rtl="0">
              <a:lnSpc>
                <a:spcPct val="100000"/>
              </a:lnSpc>
              <a:spcBef>
                <a:spcPts val="0"/>
              </a:spcBef>
              <a:spcAft>
                <a:spcPts val="0"/>
              </a:spcAft>
              <a:buNone/>
            </a:pP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then</a:t>
            </a:r>
            <a:endParaRPr sz="1900" dirty="0">
              <a:solidFill>
                <a:srgbClr val="B45F06"/>
              </a:solidFill>
            </a:endParaRPr>
          </a:p>
          <a:p>
            <a:pPr marL="0" lvl="0" indent="457200" algn="l" rtl="0">
              <a:lnSpc>
                <a:spcPct val="100000"/>
              </a:lnSpc>
              <a:spcBef>
                <a:spcPts val="0"/>
              </a:spcBef>
              <a:spcAft>
                <a:spcPts val="0"/>
              </a:spcAft>
              <a:buNone/>
            </a:pPr>
            <a:r>
              <a:rPr lang="en-US" sz="1700" dirty="0">
                <a:solidFill>
                  <a:srgbClr val="B45F06"/>
                </a:solidFill>
              </a:rPr>
              <a:t>	copy "//*[local-name()='title']</a:t>
            </a:r>
            <a:r>
              <a:rPr lang="en-US" sz="1700" b="1" dirty="0">
                <a:solidFill>
                  <a:srgbClr val="FF0000"/>
                </a:solidFill>
              </a:rPr>
              <a:t>[1]</a:t>
            </a:r>
            <a:r>
              <a:rPr lang="en-US" sz="1700" dirty="0">
                <a:solidFill>
                  <a:srgbClr val="B45F06"/>
                </a:solidFill>
              </a:rPr>
              <a:t>/text()" to "</a:t>
            </a:r>
            <a:r>
              <a:rPr lang="en-US" sz="1700" dirty="0" err="1">
                <a:solidFill>
                  <a:srgbClr val="B45F06"/>
                </a:solidFill>
              </a:rPr>
              <a:t>dc"."title</a:t>
            </a:r>
            <a:r>
              <a:rPr lang="en-US" sz="1700" dirty="0">
                <a:solidFill>
                  <a:srgbClr val="B45F06"/>
                </a:solidFill>
              </a:rPr>
              <a:t>"</a:t>
            </a:r>
            <a:endParaRPr sz="1900" dirty="0">
              <a:solidFill>
                <a:srgbClr val="B45F06"/>
              </a:solidFill>
            </a:endParaRPr>
          </a:p>
          <a:p>
            <a:pPr marL="0" lvl="0" indent="0" algn="l" rtl="0">
              <a:lnSpc>
                <a:spcPct val="100000"/>
              </a:lnSpc>
              <a:spcBef>
                <a:spcPts val="0"/>
              </a:spcBef>
              <a:spcAft>
                <a:spcPts val="0"/>
              </a:spcAft>
              <a:buClr>
                <a:schemeClr val="dk1"/>
              </a:buClr>
              <a:buSzPts val="1100"/>
              <a:buFont typeface="Arial"/>
              <a:buNone/>
            </a:pPr>
            <a:endParaRPr sz="1900" dirty="0"/>
          </a:p>
          <a:p>
            <a:pPr marL="0" lvl="0" indent="0" algn="l" rtl="0">
              <a:lnSpc>
                <a:spcPct val="100000"/>
              </a:lnSpc>
              <a:spcBef>
                <a:spcPts val="0"/>
              </a:spcBef>
              <a:spcAft>
                <a:spcPts val="0"/>
              </a:spcAft>
              <a:buClr>
                <a:schemeClr val="dk1"/>
              </a:buClr>
              <a:buSzPts val="1100"/>
              <a:buFont typeface="Arial"/>
              <a:buNone/>
            </a:pPr>
            <a:r>
              <a:rPr lang="en-US" sz="1900" dirty="0"/>
              <a:t>end</a:t>
            </a:r>
            <a:endParaRPr sz="1900" dirty="0"/>
          </a:p>
        </p:txBody>
      </p:sp>
      <p:sp>
        <p:nvSpPr>
          <p:cNvPr id="321" name="Google Shape;321;g2cad03ab42e_0_181"/>
          <p:cNvSpPr txBox="1"/>
          <p:nvPr/>
        </p:nvSpPr>
        <p:spPr>
          <a:xfrm>
            <a:off x="7118300" y="1233575"/>
            <a:ext cx="1229100" cy="1660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100">
              <a:solidFill>
                <a:srgbClr val="0B5394"/>
              </a:solidFill>
              <a:latin typeface="Calibri"/>
              <a:ea typeface="Calibri"/>
              <a:cs typeface="Calibri"/>
              <a:sym typeface="Calibri"/>
            </a:endParaRPr>
          </a:p>
        </p:txBody>
      </p:sp>
      <p:sp>
        <p:nvSpPr>
          <p:cNvPr id="3" name="Google Shape;248;g2cad03ab42e_0_66">
            <a:extLst>
              <a:ext uri="{FF2B5EF4-FFF2-40B4-BE49-F238E27FC236}">
                <a16:creationId xmlns:a16="http://schemas.microsoft.com/office/drawing/2014/main" id="{954F5805-F5E8-F1C5-2822-BF062C6A9EEE}"/>
              </a:ext>
            </a:extLst>
          </p:cNvPr>
          <p:cNvSpPr txBox="1"/>
          <p:nvPr/>
        </p:nvSpPr>
        <p:spPr>
          <a:xfrm>
            <a:off x="5911416" y="3745301"/>
            <a:ext cx="2898900" cy="808858"/>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r>
              <a:rPr lang="en-US" sz="2100" dirty="0">
                <a:solidFill>
                  <a:srgbClr val="B45F06"/>
                </a:solidFill>
                <a:latin typeface="Calibri"/>
                <a:ea typeface="Calibri"/>
                <a:cs typeface="Calibri"/>
                <a:sym typeface="Calibri"/>
              </a:rPr>
              <a:t>copy the </a:t>
            </a:r>
            <a:r>
              <a:rPr lang="en-US" sz="2100" b="1" dirty="0">
                <a:solidFill>
                  <a:srgbClr val="B45F06"/>
                </a:solidFill>
                <a:latin typeface="Calibri"/>
                <a:ea typeface="Calibri"/>
                <a:cs typeface="Calibri"/>
                <a:sym typeface="Calibri"/>
              </a:rPr>
              <a:t>first</a:t>
            </a:r>
            <a:r>
              <a:rPr lang="en-US" sz="2100" dirty="0">
                <a:solidFill>
                  <a:srgbClr val="B45F06"/>
                </a:solidFill>
                <a:latin typeface="Calibri"/>
                <a:ea typeface="Calibri"/>
                <a:cs typeface="Calibri"/>
                <a:sym typeface="Calibri"/>
              </a:rPr>
              <a:t> occurrence of the title to </a:t>
            </a:r>
            <a:r>
              <a:rPr lang="en-US" sz="2100" dirty="0" err="1">
                <a:solidFill>
                  <a:srgbClr val="B45F06"/>
                </a:solidFill>
                <a:latin typeface="Calibri"/>
                <a:ea typeface="Calibri"/>
                <a:cs typeface="Calibri"/>
                <a:sym typeface="Calibri"/>
              </a:rPr>
              <a:t>dc.title</a:t>
            </a:r>
            <a:endParaRPr lang="en-US" sz="2100" dirty="0">
              <a:solidFill>
                <a:srgbClr val="2200CC"/>
              </a:solidFill>
              <a:latin typeface="Calibri"/>
              <a:ea typeface="Calibri"/>
              <a:cs typeface="Calibri"/>
              <a:sym typeface="Calibri"/>
            </a:endParaRPr>
          </a:p>
          <a:p>
            <a:pPr marL="0" lvl="0" indent="0" algn="l" rtl="0">
              <a:spcBef>
                <a:spcPts val="0"/>
              </a:spcBef>
              <a:spcAft>
                <a:spcPts val="0"/>
              </a:spcAft>
              <a:buNone/>
            </a:pPr>
            <a:endParaRPr sz="2100" dirty="0">
              <a:solidFill>
                <a:schemeClr val="dk1"/>
              </a:solidFill>
              <a:latin typeface="Calibri"/>
              <a:ea typeface="Calibri"/>
              <a:cs typeface="Calibri"/>
              <a:sym typeface="Calibri"/>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26"/>
        <p:cNvGrpSpPr/>
        <p:nvPr/>
      </p:nvGrpSpPr>
      <p:grpSpPr>
        <a:xfrm>
          <a:off x="0" y="0"/>
          <a:ext cx="0" cy="0"/>
          <a:chOff x="0" y="0"/>
          <a:chExt cx="0" cy="0"/>
        </a:xfrm>
      </p:grpSpPr>
      <p:sp>
        <p:nvSpPr>
          <p:cNvPr id="327" name="Google Shape;327;g2cad03ab42e_0_194"/>
          <p:cNvSpPr txBox="1">
            <a:spLocks noGrp="1"/>
          </p:cNvSpPr>
          <p:nvPr>
            <p:ph type="title"/>
          </p:nvPr>
        </p:nvSpPr>
        <p:spPr>
          <a:xfrm>
            <a:off x="627501" y="542925"/>
            <a:ext cx="7813500"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XML rule example: </a:t>
            </a:r>
            <a:r>
              <a:rPr lang="en-US" sz="3000" dirty="0" err="1"/>
              <a:t>Xpath</a:t>
            </a:r>
            <a:r>
              <a:rPr lang="en-US" sz="3000" dirty="0"/>
              <a:t> element occurrences + </a:t>
            </a:r>
            <a:r>
              <a:rPr lang="en-US" sz="3000" dirty="0" err="1"/>
              <a:t>Xpath</a:t>
            </a:r>
            <a:r>
              <a:rPr lang="en-US" sz="3000" dirty="0"/>
              <a:t> function</a:t>
            </a:r>
            <a:endParaRPr lang="en-US" dirty="0"/>
          </a:p>
        </p:txBody>
      </p:sp>
      <p:sp>
        <p:nvSpPr>
          <p:cNvPr id="328" name="Google Shape;328;g2cad03ab42e_0_194"/>
          <p:cNvSpPr txBox="1">
            <a:spLocks noGrp="1"/>
          </p:cNvSpPr>
          <p:nvPr>
            <p:ph type="body" idx="1"/>
          </p:nvPr>
        </p:nvSpPr>
        <p:spPr>
          <a:xfrm>
            <a:off x="627500" y="1513700"/>
            <a:ext cx="8157600" cy="258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dirty="0">
                <a:solidFill>
                  <a:srgbClr val="0B5394"/>
                </a:solidFill>
              </a:rPr>
              <a:t>when</a:t>
            </a:r>
            <a:endParaRPr sz="1900" dirty="0">
              <a:solidFill>
                <a:srgbClr val="0B5394"/>
              </a:solidFill>
            </a:endParaRPr>
          </a:p>
          <a:p>
            <a:pPr marL="0" lvl="0" indent="0" algn="l" rtl="0">
              <a:lnSpc>
                <a:spcPct val="100000"/>
              </a:lnSpc>
              <a:spcBef>
                <a:spcPts val="0"/>
              </a:spcBef>
              <a:spcAft>
                <a:spcPts val="0"/>
              </a:spcAft>
              <a:buNone/>
            </a:pPr>
            <a:r>
              <a:rPr lang="en-US" sz="1900" dirty="0">
                <a:solidFill>
                  <a:srgbClr val="0B5394"/>
                </a:solidFill>
              </a:rPr>
              <a:t>   	exist "//*[local-name()='title']</a:t>
            </a:r>
            <a:r>
              <a:rPr lang="en-US" sz="1900" b="1" dirty="0">
                <a:solidFill>
                  <a:srgbClr val="0B5394"/>
                </a:solidFill>
              </a:rPr>
              <a:t>[position()&gt;1]</a:t>
            </a:r>
            <a:r>
              <a:rPr lang="en-US" sz="1900" dirty="0">
                <a:solidFill>
                  <a:srgbClr val="0B5394"/>
                </a:solidFill>
              </a:rPr>
              <a:t>/text()"</a:t>
            </a:r>
            <a:endParaRPr sz="1900" dirty="0">
              <a:solidFill>
                <a:srgbClr val="0B5394"/>
              </a:solidFill>
            </a:endParaRPr>
          </a:p>
          <a:p>
            <a:pPr marL="0" lvl="0" indent="0" algn="l" rtl="0">
              <a:lnSpc>
                <a:spcPct val="100000"/>
              </a:lnSpc>
              <a:spcBef>
                <a:spcPts val="0"/>
              </a:spcBef>
              <a:spcAft>
                <a:spcPts val="0"/>
              </a:spcAft>
              <a:buNone/>
            </a:pP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then</a:t>
            </a:r>
            <a:endParaRPr sz="1900" dirty="0">
              <a:solidFill>
                <a:srgbClr val="B45F06"/>
              </a:solidFill>
            </a:endParaRPr>
          </a:p>
          <a:p>
            <a:pPr marL="0" lvl="0" indent="457200" algn="l" rtl="0">
              <a:lnSpc>
                <a:spcPct val="100000"/>
              </a:lnSpc>
              <a:spcBef>
                <a:spcPts val="0"/>
              </a:spcBef>
              <a:spcAft>
                <a:spcPts val="0"/>
              </a:spcAft>
              <a:buNone/>
            </a:pPr>
            <a:r>
              <a:rPr lang="en-US" sz="1700" dirty="0">
                <a:solidFill>
                  <a:srgbClr val="B45F06"/>
                </a:solidFill>
              </a:rPr>
              <a:t>	copy "//*[local-name()='title']</a:t>
            </a:r>
            <a:r>
              <a:rPr lang="en-US" sz="1700" b="1" dirty="0">
                <a:solidFill>
                  <a:srgbClr val="B45F06"/>
                </a:solidFill>
              </a:rPr>
              <a:t>[position()&gt;1]</a:t>
            </a:r>
            <a:r>
              <a:rPr lang="en-US" sz="1700" dirty="0">
                <a:solidFill>
                  <a:srgbClr val="B45F06"/>
                </a:solidFill>
              </a:rPr>
              <a:t>/text()" to "</a:t>
            </a:r>
            <a:r>
              <a:rPr lang="en-US" sz="1700" dirty="0" err="1">
                <a:solidFill>
                  <a:srgbClr val="B45F06"/>
                </a:solidFill>
              </a:rPr>
              <a:t>dcterms</a:t>
            </a:r>
            <a:r>
              <a:rPr lang="en-US" sz="1700" dirty="0">
                <a:solidFill>
                  <a:srgbClr val="B45F06"/>
                </a:solidFill>
              </a:rPr>
              <a:t>"."alternative" </a:t>
            </a:r>
            <a:endParaRPr sz="1900" dirty="0">
              <a:solidFill>
                <a:srgbClr val="B45F06"/>
              </a:solidFill>
            </a:endParaRPr>
          </a:p>
          <a:p>
            <a:pPr marL="0" lvl="0" indent="0" algn="l" rtl="0">
              <a:lnSpc>
                <a:spcPct val="100000"/>
              </a:lnSpc>
              <a:spcBef>
                <a:spcPts val="0"/>
              </a:spcBef>
              <a:spcAft>
                <a:spcPts val="0"/>
              </a:spcAft>
              <a:buClr>
                <a:schemeClr val="dk1"/>
              </a:buClr>
              <a:buSzPts val="1100"/>
              <a:buFont typeface="Arial"/>
              <a:buNone/>
            </a:pPr>
            <a:endParaRPr sz="1900" dirty="0"/>
          </a:p>
          <a:p>
            <a:pPr marL="0" lvl="0" indent="0" algn="l" rtl="0">
              <a:lnSpc>
                <a:spcPct val="100000"/>
              </a:lnSpc>
              <a:spcBef>
                <a:spcPts val="0"/>
              </a:spcBef>
              <a:spcAft>
                <a:spcPts val="0"/>
              </a:spcAft>
              <a:buClr>
                <a:schemeClr val="dk1"/>
              </a:buClr>
              <a:buSzPts val="1100"/>
              <a:buFont typeface="Arial"/>
              <a:buNone/>
            </a:pPr>
            <a:r>
              <a:rPr lang="en-US" sz="1900" dirty="0"/>
              <a:t>end</a:t>
            </a:r>
            <a:endParaRPr sz="1900" dirty="0"/>
          </a:p>
        </p:txBody>
      </p:sp>
      <p:sp>
        <p:nvSpPr>
          <p:cNvPr id="3" name="Google Shape;248;g2cad03ab42e_0_66">
            <a:extLst>
              <a:ext uri="{FF2B5EF4-FFF2-40B4-BE49-F238E27FC236}">
                <a16:creationId xmlns:a16="http://schemas.microsoft.com/office/drawing/2014/main" id="{6D2A54D3-FA13-B430-314F-1F976804A6D5}"/>
              </a:ext>
            </a:extLst>
          </p:cNvPr>
          <p:cNvSpPr txBox="1"/>
          <p:nvPr/>
        </p:nvSpPr>
        <p:spPr>
          <a:xfrm>
            <a:off x="5172364" y="3601200"/>
            <a:ext cx="3612736" cy="1121700"/>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r>
              <a:rPr lang="en-US" sz="2100" dirty="0">
                <a:solidFill>
                  <a:srgbClr val="B45F06"/>
                </a:solidFill>
                <a:latin typeface="Calibri"/>
                <a:ea typeface="Calibri"/>
                <a:cs typeface="Calibri"/>
                <a:sym typeface="Calibri"/>
              </a:rPr>
              <a:t>copy every occurrence </a:t>
            </a:r>
            <a:r>
              <a:rPr lang="en-US" sz="2100" b="1" dirty="0">
                <a:solidFill>
                  <a:srgbClr val="B45F06"/>
                </a:solidFill>
                <a:latin typeface="Calibri"/>
                <a:ea typeface="Calibri"/>
                <a:cs typeface="Calibri"/>
                <a:sym typeface="Calibri"/>
              </a:rPr>
              <a:t>after</a:t>
            </a:r>
            <a:r>
              <a:rPr lang="en-US" sz="2100" dirty="0">
                <a:solidFill>
                  <a:srgbClr val="B45F06"/>
                </a:solidFill>
                <a:latin typeface="Calibri"/>
                <a:ea typeface="Calibri"/>
                <a:cs typeface="Calibri"/>
                <a:sym typeface="Calibri"/>
              </a:rPr>
              <a:t> the first occurrence of title </a:t>
            </a:r>
            <a:br>
              <a:rPr lang="en-US" sz="2100" dirty="0">
                <a:solidFill>
                  <a:srgbClr val="B45F06"/>
                </a:solidFill>
                <a:latin typeface="Calibri"/>
                <a:ea typeface="Calibri"/>
                <a:cs typeface="Calibri"/>
                <a:sym typeface="Calibri"/>
              </a:rPr>
            </a:br>
            <a:r>
              <a:rPr lang="en-US" sz="2100" dirty="0">
                <a:solidFill>
                  <a:srgbClr val="B45F06"/>
                </a:solidFill>
                <a:latin typeface="Calibri"/>
                <a:ea typeface="Calibri"/>
                <a:cs typeface="Calibri"/>
                <a:sym typeface="Calibri"/>
              </a:rPr>
              <a:t>to </a:t>
            </a:r>
            <a:r>
              <a:rPr lang="en-US" sz="2100" dirty="0" err="1">
                <a:solidFill>
                  <a:srgbClr val="B45F06"/>
                </a:solidFill>
                <a:latin typeface="Calibri"/>
                <a:ea typeface="Calibri"/>
                <a:cs typeface="Calibri"/>
                <a:sym typeface="Calibri"/>
              </a:rPr>
              <a:t>dcterms.alternative</a:t>
            </a:r>
            <a:endParaRPr sz="2100" dirty="0">
              <a:solidFill>
                <a:schemeClr val="dk1"/>
              </a:solidFill>
              <a:latin typeface="Calibri"/>
              <a:ea typeface="Calibri"/>
              <a:cs typeface="Calibri"/>
              <a:sym typeface="Calibri"/>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00"/>
        <p:cNvGrpSpPr/>
        <p:nvPr/>
      </p:nvGrpSpPr>
      <p:grpSpPr>
        <a:xfrm>
          <a:off x="0" y="0"/>
          <a:ext cx="0" cy="0"/>
          <a:chOff x="0" y="0"/>
          <a:chExt cx="0" cy="0"/>
        </a:xfrm>
      </p:grpSpPr>
      <p:sp>
        <p:nvSpPr>
          <p:cNvPr id="301" name="Google Shape;301;g2cad03ab42e_0_159"/>
          <p:cNvSpPr txBox="1">
            <a:spLocks noGrp="1"/>
          </p:cNvSpPr>
          <p:nvPr>
            <p:ph type="title"/>
          </p:nvPr>
        </p:nvSpPr>
        <p:spPr>
          <a:xfrm>
            <a:off x="498190" y="175048"/>
            <a:ext cx="8534973" cy="1121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3600"/>
              <a:buFont typeface="Calibri"/>
              <a:buNone/>
            </a:pPr>
            <a:r>
              <a:rPr lang="en-US" sz="3000" dirty="0"/>
              <a:t>XML rule example: </a:t>
            </a:r>
            <a:br>
              <a:rPr lang="en-US" sz="3000" dirty="0"/>
            </a:br>
            <a:r>
              <a:rPr lang="en-US" sz="3000" dirty="0"/>
              <a:t>TEMP variable + a regular expression transformation</a:t>
            </a:r>
            <a:endParaRPr dirty="0"/>
          </a:p>
        </p:txBody>
      </p:sp>
      <p:sp>
        <p:nvSpPr>
          <p:cNvPr id="302" name="Google Shape;302;g2cad03ab42e_0_159"/>
          <p:cNvSpPr txBox="1">
            <a:spLocks noGrp="1"/>
          </p:cNvSpPr>
          <p:nvPr>
            <p:ph type="body" idx="1"/>
          </p:nvPr>
        </p:nvSpPr>
        <p:spPr>
          <a:xfrm>
            <a:off x="627500" y="1513700"/>
            <a:ext cx="7081500" cy="32745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dirty="0">
                <a:solidFill>
                  <a:srgbClr val="C00000"/>
                </a:solidFill>
              </a:rPr>
              <a:t>// remove parentheses and number from Creator</a:t>
            </a:r>
          </a:p>
          <a:p>
            <a:pPr marL="0" lvl="0" indent="0" algn="l" rtl="0">
              <a:lnSpc>
                <a:spcPct val="100000"/>
              </a:lnSpc>
              <a:spcBef>
                <a:spcPts val="0"/>
              </a:spcBef>
              <a:spcAft>
                <a:spcPts val="0"/>
              </a:spcAft>
              <a:buNone/>
            </a:pPr>
            <a:r>
              <a:rPr lang="en-US" sz="1900" dirty="0">
                <a:solidFill>
                  <a:srgbClr val="C00000"/>
                </a:solidFill>
              </a:rPr>
              <a:t>// e.g. Jane Doe (123456) becomes Jane Doe</a:t>
            </a:r>
          </a:p>
          <a:p>
            <a:pPr marL="0" lvl="0" indent="0" algn="l" rtl="0">
              <a:lnSpc>
                <a:spcPct val="100000"/>
              </a:lnSpc>
              <a:spcBef>
                <a:spcPts val="0"/>
              </a:spcBef>
              <a:spcAft>
                <a:spcPts val="0"/>
              </a:spcAft>
              <a:buNone/>
            </a:pPr>
            <a:endParaRPr lang="en-US"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  set TEMP"1" to </a:t>
            </a:r>
            <a:r>
              <a:rPr lang="en-US" sz="1900" dirty="0" err="1">
                <a:solidFill>
                  <a:srgbClr val="B45F06"/>
                </a:solidFill>
              </a:rPr>
              <a:t>xpath</a:t>
            </a:r>
            <a:r>
              <a:rPr lang="en-US" sz="1900" dirty="0">
                <a:solidFill>
                  <a:srgbClr val="B45F06"/>
                </a:solidFill>
              </a:rPr>
              <a:t> "//*[local-name()='creator']/text()“</a:t>
            </a:r>
          </a:p>
          <a:p>
            <a:pPr marL="0" lvl="0" indent="0" algn="l" rtl="0">
              <a:lnSpc>
                <a:spcPct val="100000"/>
              </a:lnSpc>
              <a:spcBef>
                <a:spcPts val="0"/>
              </a:spcBef>
              <a:spcAft>
                <a:spcPts val="0"/>
              </a:spcAft>
              <a:buNone/>
            </a:pPr>
            <a:endParaRPr lang="en-US" sz="1900" dirty="0">
              <a:solidFill>
                <a:srgbClr val="B45F06"/>
              </a:solidFill>
            </a:endParaRPr>
          </a:p>
          <a:p>
            <a:pPr marL="0" lvl="0" indent="0" algn="l" rtl="0">
              <a:lnSpc>
                <a:spcPct val="100000"/>
              </a:lnSpc>
              <a:spcBef>
                <a:spcPts val="0"/>
              </a:spcBef>
              <a:spcAft>
                <a:spcPts val="0"/>
              </a:spcAft>
              <a:buNone/>
            </a:pPr>
            <a:endParaRPr lang="en-US"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  remove substring using regex (TEMP"1","\\s*(\\d*)$")</a:t>
            </a:r>
          </a:p>
          <a:p>
            <a:pPr marL="0" lvl="0" indent="0" algn="l" rtl="0">
              <a:lnSpc>
                <a:spcPct val="100000"/>
              </a:lnSpc>
              <a:spcBef>
                <a:spcPts val="0"/>
              </a:spcBef>
              <a:spcAft>
                <a:spcPts val="0"/>
              </a:spcAft>
              <a:buNone/>
            </a:pPr>
            <a:endParaRPr lang="en-US" sz="1900" dirty="0">
              <a:solidFill>
                <a:srgbClr val="B45F06"/>
              </a:solidFill>
            </a:endParaRPr>
          </a:p>
          <a:p>
            <a:pPr marL="0" lvl="0" indent="0" algn="l" rtl="0">
              <a:lnSpc>
                <a:spcPct val="100000"/>
              </a:lnSpc>
              <a:spcBef>
                <a:spcPts val="0"/>
              </a:spcBef>
              <a:spcAft>
                <a:spcPts val="0"/>
              </a:spcAft>
              <a:buNone/>
            </a:pPr>
            <a:endParaRPr lang="en-US"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  set  TEMP"1" in "</a:t>
            </a:r>
            <a:r>
              <a:rPr lang="en-US" sz="1900" dirty="0" err="1">
                <a:solidFill>
                  <a:srgbClr val="B45F06"/>
                </a:solidFill>
              </a:rPr>
              <a:t>dc"."creator</a:t>
            </a:r>
            <a:r>
              <a:rPr lang="en-US" sz="1900" dirty="0">
                <a:solidFill>
                  <a:srgbClr val="B45F06"/>
                </a:solidFill>
              </a:rPr>
              <a:t>" </a:t>
            </a:r>
          </a:p>
        </p:txBody>
      </p:sp>
      <p:sp>
        <p:nvSpPr>
          <p:cNvPr id="4" name="Google Shape;248;g2cad03ab42e_0_66">
            <a:extLst>
              <a:ext uri="{FF2B5EF4-FFF2-40B4-BE49-F238E27FC236}">
                <a16:creationId xmlns:a16="http://schemas.microsoft.com/office/drawing/2014/main" id="{494804F2-2889-9114-1D34-B036AA1E2509}"/>
              </a:ext>
            </a:extLst>
          </p:cNvPr>
          <p:cNvSpPr txBox="1"/>
          <p:nvPr/>
        </p:nvSpPr>
        <p:spPr>
          <a:xfrm>
            <a:off x="6483927" y="1834029"/>
            <a:ext cx="2549236" cy="863400"/>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B45F06"/>
                </a:solidFill>
                <a:latin typeface="Calibri"/>
                <a:ea typeface="Calibri"/>
                <a:cs typeface="Calibri"/>
                <a:sym typeface="Calibri"/>
              </a:rPr>
              <a:t>put the creator value in TEMP1 variable</a:t>
            </a:r>
            <a:endParaRPr sz="2100" dirty="0">
              <a:solidFill>
                <a:srgbClr val="B45F06"/>
              </a:solidFill>
              <a:latin typeface="Calibri"/>
              <a:ea typeface="Calibri"/>
              <a:cs typeface="Calibri"/>
              <a:sym typeface="Calibri"/>
            </a:endParaRPr>
          </a:p>
        </p:txBody>
      </p:sp>
      <p:sp>
        <p:nvSpPr>
          <p:cNvPr id="5" name="Google Shape;249;g2cad03ab42e_0_66">
            <a:extLst>
              <a:ext uri="{FF2B5EF4-FFF2-40B4-BE49-F238E27FC236}">
                <a16:creationId xmlns:a16="http://schemas.microsoft.com/office/drawing/2014/main" id="{A7162D83-C649-56E5-9F0F-8AD9EB5AFEB7}"/>
              </a:ext>
            </a:extLst>
          </p:cNvPr>
          <p:cNvSpPr txBox="1"/>
          <p:nvPr/>
        </p:nvSpPr>
        <p:spPr>
          <a:xfrm>
            <a:off x="6483927" y="2763732"/>
            <a:ext cx="2549236" cy="1378020"/>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B45F06"/>
                </a:solidFill>
                <a:latin typeface="Calibri"/>
                <a:ea typeface="Calibri"/>
                <a:cs typeface="Calibri"/>
                <a:sym typeface="Calibri"/>
              </a:rPr>
              <a:t>use ‘remove substring’ action with regex to remove matching text</a:t>
            </a:r>
            <a:endParaRPr sz="2100" dirty="0">
              <a:solidFill>
                <a:srgbClr val="B45F06"/>
              </a:solidFill>
              <a:latin typeface="Calibri"/>
              <a:ea typeface="Calibri"/>
              <a:cs typeface="Calibri"/>
              <a:sym typeface="Calibri"/>
            </a:endParaRPr>
          </a:p>
        </p:txBody>
      </p:sp>
      <p:sp>
        <p:nvSpPr>
          <p:cNvPr id="6" name="Google Shape;250;g2cad03ab42e_0_66">
            <a:extLst>
              <a:ext uri="{FF2B5EF4-FFF2-40B4-BE49-F238E27FC236}">
                <a16:creationId xmlns:a16="http://schemas.microsoft.com/office/drawing/2014/main" id="{539A7568-0400-B71B-9C8A-17362C2F5176}"/>
              </a:ext>
            </a:extLst>
          </p:cNvPr>
          <p:cNvSpPr txBox="1"/>
          <p:nvPr/>
        </p:nvSpPr>
        <p:spPr>
          <a:xfrm>
            <a:off x="6483927" y="4213693"/>
            <a:ext cx="2549236" cy="863400"/>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en-US" sz="2100" dirty="0">
                <a:solidFill>
                  <a:srgbClr val="B45F06"/>
                </a:solidFill>
                <a:latin typeface="Calibri"/>
                <a:ea typeface="Calibri"/>
                <a:cs typeface="Calibri"/>
                <a:sym typeface="Calibri"/>
              </a:rPr>
              <a:t>set </a:t>
            </a:r>
            <a:r>
              <a:rPr lang="en-US" sz="2100" dirty="0" err="1">
                <a:solidFill>
                  <a:srgbClr val="B45F06"/>
                </a:solidFill>
                <a:latin typeface="Calibri"/>
                <a:ea typeface="Calibri"/>
                <a:cs typeface="Calibri"/>
                <a:sym typeface="Calibri"/>
              </a:rPr>
              <a:t>dc.creator</a:t>
            </a:r>
            <a:r>
              <a:rPr lang="en-US" sz="2100" dirty="0">
                <a:solidFill>
                  <a:srgbClr val="B45F06"/>
                </a:solidFill>
                <a:latin typeface="Calibri"/>
                <a:ea typeface="Calibri"/>
                <a:cs typeface="Calibri"/>
                <a:sym typeface="Calibri"/>
              </a:rPr>
              <a:t> to the new value of TEMP1</a:t>
            </a:r>
            <a:endParaRPr sz="2100" dirty="0">
              <a:solidFill>
                <a:srgbClr val="B45F06"/>
              </a:solidFill>
              <a:latin typeface="Calibri"/>
              <a:ea typeface="Calibri"/>
              <a:cs typeface="Calibri"/>
              <a:sym typeface="Calibri"/>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Picture 6" descr="People walking on a sidewalk in front of a building&#10;&#10;Description automatically generated">
            <a:extLst>
              <a:ext uri="{FF2B5EF4-FFF2-40B4-BE49-F238E27FC236}">
                <a16:creationId xmlns:a16="http://schemas.microsoft.com/office/drawing/2014/main" id="{1055566E-7668-9459-873F-B3DDCFE3E2CA}"/>
              </a:ext>
            </a:extLst>
          </p:cNvPr>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0" y="0"/>
            <a:ext cx="9156897" cy="5143500"/>
          </a:xfrm>
          <a:prstGeom prst="rect">
            <a:avLst/>
          </a:prstGeom>
        </p:spPr>
      </p:pic>
      <p:sp>
        <p:nvSpPr>
          <p:cNvPr id="3" name="Google Shape;336;g2ca1ee8f43d_0_0">
            <a:extLst>
              <a:ext uri="{FF2B5EF4-FFF2-40B4-BE49-F238E27FC236}">
                <a16:creationId xmlns:a16="http://schemas.microsoft.com/office/drawing/2014/main" id="{5BC15B65-A101-F649-2453-6CC57185D8EE}"/>
              </a:ext>
            </a:extLst>
          </p:cNvPr>
          <p:cNvSpPr txBox="1"/>
          <p:nvPr/>
        </p:nvSpPr>
        <p:spPr>
          <a:xfrm>
            <a:off x="1143000" y="841771"/>
            <a:ext cx="6858000" cy="2175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000000"/>
              </a:buClr>
              <a:buSzPts val="6000"/>
              <a:buFont typeface="Arial"/>
              <a:buNone/>
            </a:pPr>
            <a:r>
              <a:rPr lang="en-US" sz="6000" b="1" dirty="0">
                <a:solidFill>
                  <a:srgbClr val="FFFFFF"/>
                </a:solidFill>
                <a:latin typeface="Calibri"/>
                <a:ea typeface="Calibri"/>
                <a:cs typeface="Calibri"/>
                <a:sym typeface="Calibri"/>
              </a:rPr>
              <a:t>Norm Rules and Resource Types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5837933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40"/>
        <p:cNvGrpSpPr/>
        <p:nvPr/>
      </p:nvGrpSpPr>
      <p:grpSpPr>
        <a:xfrm>
          <a:off x="0" y="0"/>
          <a:ext cx="0" cy="0"/>
          <a:chOff x="0" y="0"/>
          <a:chExt cx="0" cy="0"/>
        </a:xfrm>
      </p:grpSpPr>
      <p:sp>
        <p:nvSpPr>
          <p:cNvPr id="341" name="Google Shape;341;g2ce7d62ffda_0_98"/>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342" name="Google Shape;342;g2ce7d62ffda_0_98"/>
          <p:cNvSpPr txBox="1">
            <a:spLocks noGrp="1"/>
          </p:cNvSpPr>
          <p:nvPr>
            <p:ph type="title"/>
          </p:nvPr>
        </p:nvSpPr>
        <p:spPr>
          <a:xfrm>
            <a:off x="538991" y="182707"/>
            <a:ext cx="3940645" cy="122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DC Fields and and resource types</a:t>
            </a:r>
            <a:endParaRPr dirty="0"/>
          </a:p>
        </p:txBody>
      </p:sp>
      <p:pic>
        <p:nvPicPr>
          <p:cNvPr id="3" name="Picture 2">
            <a:extLst>
              <a:ext uri="{FF2B5EF4-FFF2-40B4-BE49-F238E27FC236}">
                <a16:creationId xmlns:a16="http://schemas.microsoft.com/office/drawing/2014/main" id="{62D65FB6-9DFE-E65C-BB38-A623B5C1EEBB}"/>
              </a:ext>
            </a:extLst>
          </p:cNvPr>
          <p:cNvPicPr>
            <a:picLocks noChangeAspect="1"/>
          </p:cNvPicPr>
          <p:nvPr/>
        </p:nvPicPr>
        <p:blipFill>
          <a:blip r:embed="rId3"/>
          <a:stretch>
            <a:fillRect/>
          </a:stretch>
        </p:blipFill>
        <p:spPr>
          <a:xfrm>
            <a:off x="4766182" y="0"/>
            <a:ext cx="5136776" cy="5143500"/>
          </a:xfrm>
          <a:prstGeom prst="rect">
            <a:avLst/>
          </a:prstGeom>
        </p:spPr>
      </p:pic>
      <p:sp>
        <p:nvSpPr>
          <p:cNvPr id="343" name="Google Shape;343;g2ce7d62ffda_0_98"/>
          <p:cNvSpPr txBox="1">
            <a:spLocks noGrp="1"/>
          </p:cNvSpPr>
          <p:nvPr>
            <p:ph type="body" idx="1"/>
          </p:nvPr>
        </p:nvSpPr>
        <p:spPr>
          <a:xfrm>
            <a:off x="336993" y="1586414"/>
            <a:ext cx="4501500" cy="2796900"/>
          </a:xfrm>
          <a:prstGeom prst="rect">
            <a:avLst/>
          </a:prstGeom>
          <a:noFill/>
          <a:ln>
            <a:noFill/>
          </a:ln>
        </p:spPr>
        <p:txBody>
          <a:bodyPr spcFirstLastPara="1" wrap="square" lIns="91425" tIns="45700" rIns="91425" bIns="45700" anchor="t" anchorCtr="0">
            <a:normAutofit/>
          </a:bodyPr>
          <a:lstStyle/>
          <a:p>
            <a:pPr marL="457200" lvl="0" indent="-342900" algn="l" rtl="0">
              <a:lnSpc>
                <a:spcPct val="100000"/>
              </a:lnSpc>
              <a:spcBef>
                <a:spcPts val="0"/>
              </a:spcBef>
              <a:spcAft>
                <a:spcPts val="0"/>
              </a:spcAft>
              <a:buSzPts val="1800"/>
              <a:buAutoNum type="arabicPeriod"/>
            </a:pPr>
            <a:r>
              <a:rPr lang="en-US" sz="1800" dirty="0" err="1">
                <a:solidFill>
                  <a:schemeClr val="tx1"/>
                </a:solidFill>
                <a:latin typeface="Arial"/>
                <a:ea typeface="Arial"/>
                <a:cs typeface="Arial"/>
                <a:sym typeface="Arial"/>
              </a:rPr>
              <a:t>discovery:resourceType</a:t>
            </a:r>
            <a:br>
              <a:rPr lang="en-US" sz="1800" dirty="0">
                <a:solidFill>
                  <a:schemeClr val="tx1"/>
                </a:solidFill>
                <a:latin typeface="Arial"/>
                <a:ea typeface="Arial"/>
                <a:cs typeface="Arial"/>
                <a:sym typeface="Arial"/>
              </a:rPr>
            </a:br>
            <a:endParaRPr lang="en-US" sz="1800" dirty="0">
              <a:solidFill>
                <a:schemeClr val="tx1"/>
              </a:solidFill>
              <a:latin typeface="Arial"/>
              <a:ea typeface="Arial"/>
              <a:cs typeface="Arial"/>
              <a:sym typeface="Arial"/>
            </a:endParaRPr>
          </a:p>
          <a:p>
            <a:pPr marL="457200" lvl="0" indent="-342900" algn="l" rtl="0">
              <a:lnSpc>
                <a:spcPct val="100000"/>
              </a:lnSpc>
              <a:spcBef>
                <a:spcPts val="0"/>
              </a:spcBef>
              <a:spcAft>
                <a:spcPts val="0"/>
              </a:spcAft>
              <a:buSzPts val="1800"/>
              <a:buAutoNum type="arabicPeriod"/>
            </a:pPr>
            <a:r>
              <a:rPr lang="en-US" sz="1800" dirty="0" err="1">
                <a:solidFill>
                  <a:schemeClr val="tx1"/>
                </a:solidFill>
                <a:latin typeface="Arial"/>
                <a:ea typeface="Arial"/>
                <a:cs typeface="Arial"/>
                <a:sym typeface="Arial"/>
              </a:rPr>
              <a:t>dcterms:type</a:t>
            </a:r>
            <a:r>
              <a:rPr lang="en-US" sz="1800" dirty="0">
                <a:solidFill>
                  <a:schemeClr val="tx1"/>
                </a:solidFill>
                <a:latin typeface="Arial"/>
                <a:ea typeface="Arial"/>
                <a:cs typeface="Arial"/>
                <a:sym typeface="Arial"/>
              </a:rPr>
              <a:t> + Dublin Core Type to Discovery Type Mapping</a:t>
            </a:r>
            <a:br>
              <a:rPr lang="en-US" sz="1800" dirty="0">
                <a:solidFill>
                  <a:schemeClr val="tx1"/>
                </a:solidFill>
                <a:latin typeface="Arial"/>
                <a:ea typeface="Arial"/>
                <a:cs typeface="Arial"/>
                <a:sym typeface="Arial"/>
              </a:rPr>
            </a:br>
            <a:endParaRPr lang="en-US" sz="1400" dirty="0">
              <a:solidFill>
                <a:schemeClr val="tx1"/>
              </a:solidFill>
              <a:latin typeface="Arial"/>
              <a:ea typeface="Arial"/>
              <a:cs typeface="Arial"/>
              <a:sym typeface="Arial"/>
            </a:endParaRPr>
          </a:p>
          <a:p>
            <a:pPr marL="457200" lvl="0" indent="-342900" algn="l" rtl="0">
              <a:lnSpc>
                <a:spcPct val="100000"/>
              </a:lnSpc>
              <a:spcBef>
                <a:spcPts val="0"/>
              </a:spcBef>
              <a:spcAft>
                <a:spcPts val="0"/>
              </a:spcAft>
              <a:buSzPts val="1800"/>
              <a:buAutoNum type="arabicPeriod"/>
            </a:pPr>
            <a:r>
              <a:rPr lang="en-US" sz="1800" dirty="0" err="1">
                <a:solidFill>
                  <a:schemeClr val="tx1"/>
                </a:solidFill>
                <a:latin typeface="Arial"/>
                <a:ea typeface="Arial"/>
                <a:cs typeface="Arial"/>
                <a:sym typeface="Arial"/>
              </a:rPr>
              <a:t>dc:type</a:t>
            </a:r>
            <a:r>
              <a:rPr lang="en-US" sz="1800" dirty="0">
                <a:solidFill>
                  <a:schemeClr val="tx1"/>
                </a:solidFill>
                <a:latin typeface="Arial"/>
                <a:ea typeface="Arial"/>
                <a:cs typeface="Arial"/>
                <a:sym typeface="Arial"/>
              </a:rPr>
              <a:t> + Dublin Core Type to Discovery Type Mapping</a:t>
            </a:r>
            <a:endParaRPr sz="1500" dirty="0">
              <a:solidFill>
                <a:schemeClr val="tx1"/>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2ce7d62ffda_0_34"/>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2ce7d62ffda_0_34"/>
          <p:cNvSpPr txBox="1">
            <a:spLocks noGrp="1"/>
          </p:cNvSpPr>
          <p:nvPr>
            <p:ph type="title"/>
          </p:nvPr>
        </p:nvSpPr>
        <p:spPr>
          <a:xfrm>
            <a:off x="443275" y="-67700"/>
            <a:ext cx="4803479" cy="122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Set constant resource type</a:t>
            </a:r>
            <a:endParaRPr dirty="0"/>
          </a:p>
        </p:txBody>
      </p:sp>
      <p:sp>
        <p:nvSpPr>
          <p:cNvPr id="432" name="Google Shape;432;g2ce7d62ffda_0_34"/>
          <p:cNvSpPr txBox="1">
            <a:spLocks noGrp="1"/>
          </p:cNvSpPr>
          <p:nvPr>
            <p:ph type="body" idx="1"/>
          </p:nvPr>
        </p:nvSpPr>
        <p:spPr>
          <a:xfrm>
            <a:off x="443275" y="1221000"/>
            <a:ext cx="4636725" cy="27969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000" dirty="0">
                <a:solidFill>
                  <a:srgbClr val="38761D"/>
                </a:solidFill>
              </a:rPr>
              <a:t>rule “set resource type of Archives”</a:t>
            </a:r>
          </a:p>
          <a:p>
            <a:pPr marL="0" lvl="0" indent="0" algn="l" rtl="0">
              <a:lnSpc>
                <a:spcPct val="100000"/>
              </a:lnSpc>
              <a:spcBef>
                <a:spcPts val="0"/>
              </a:spcBef>
              <a:spcAft>
                <a:spcPts val="0"/>
              </a:spcAft>
              <a:buNone/>
            </a:pPr>
            <a:endParaRPr lang="en-US" sz="2000" dirty="0">
              <a:solidFill>
                <a:srgbClr val="38761D"/>
              </a:solidFill>
            </a:endParaRPr>
          </a:p>
          <a:p>
            <a:pPr marL="0" lvl="0" indent="0" algn="l" rtl="0">
              <a:lnSpc>
                <a:spcPct val="100000"/>
              </a:lnSpc>
              <a:spcBef>
                <a:spcPts val="0"/>
              </a:spcBef>
              <a:spcAft>
                <a:spcPts val="0"/>
              </a:spcAft>
              <a:buNone/>
            </a:pPr>
            <a:r>
              <a:rPr lang="en-US" sz="2000" dirty="0">
                <a:solidFill>
                  <a:srgbClr val="0B5394"/>
                </a:solidFill>
              </a:rPr>
              <a:t>when</a:t>
            </a:r>
          </a:p>
          <a:p>
            <a:pPr marL="0" lvl="0" indent="0" algn="l" rtl="0">
              <a:lnSpc>
                <a:spcPct val="100000"/>
              </a:lnSpc>
              <a:spcBef>
                <a:spcPts val="0"/>
              </a:spcBef>
              <a:spcAft>
                <a:spcPts val="0"/>
              </a:spcAft>
              <a:buNone/>
            </a:pPr>
            <a:r>
              <a:rPr lang="en-US" sz="2000" dirty="0">
                <a:solidFill>
                  <a:srgbClr val="0B5394"/>
                </a:solidFill>
              </a:rPr>
              <a:t>        true</a:t>
            </a:r>
          </a:p>
          <a:p>
            <a:pPr marL="0" lvl="0" indent="0" algn="l" rtl="0">
              <a:lnSpc>
                <a:spcPct val="100000"/>
              </a:lnSpc>
              <a:spcBef>
                <a:spcPts val="0"/>
              </a:spcBef>
              <a:spcAft>
                <a:spcPts val="0"/>
              </a:spcAft>
              <a:buNone/>
            </a:pPr>
            <a:endParaRPr lang="en-US" sz="2000" dirty="0">
              <a:solidFill>
                <a:srgbClr val="B45F06"/>
              </a:solidFill>
            </a:endParaRPr>
          </a:p>
          <a:p>
            <a:pPr marL="0" lvl="0" indent="0" algn="l" rtl="0">
              <a:lnSpc>
                <a:spcPct val="100000"/>
              </a:lnSpc>
              <a:spcBef>
                <a:spcPts val="0"/>
              </a:spcBef>
              <a:spcAft>
                <a:spcPts val="0"/>
              </a:spcAft>
              <a:buNone/>
            </a:pPr>
            <a:r>
              <a:rPr lang="en-US" sz="2000" dirty="0">
                <a:solidFill>
                  <a:srgbClr val="B45F06"/>
                </a:solidFill>
              </a:rPr>
              <a:t>then</a:t>
            </a:r>
          </a:p>
          <a:p>
            <a:pPr marL="0" lvl="0" indent="0" algn="l" rtl="0">
              <a:lnSpc>
                <a:spcPct val="100000"/>
              </a:lnSpc>
              <a:spcBef>
                <a:spcPts val="0"/>
              </a:spcBef>
              <a:spcAft>
                <a:spcPts val="0"/>
              </a:spcAft>
              <a:buNone/>
            </a:pPr>
            <a:r>
              <a:rPr lang="en-US" sz="2000" dirty="0">
                <a:solidFill>
                  <a:srgbClr val="0B5394"/>
                </a:solidFill>
              </a:rPr>
              <a:t>        </a:t>
            </a:r>
            <a:r>
              <a:rPr lang="en-US" sz="2000" dirty="0">
                <a:solidFill>
                  <a:srgbClr val="B45F06"/>
                </a:solidFill>
              </a:rPr>
              <a:t>set “</a:t>
            </a:r>
            <a:r>
              <a:rPr lang="en-US" sz="2000" dirty="0" err="1">
                <a:solidFill>
                  <a:srgbClr val="B45F06"/>
                </a:solidFill>
              </a:rPr>
              <a:t>archival_material_manuscipts</a:t>
            </a:r>
            <a:r>
              <a:rPr lang="en-US" sz="2000" dirty="0">
                <a:solidFill>
                  <a:srgbClr val="B45F06"/>
                </a:solidFill>
              </a:rPr>
              <a:t>” </a:t>
            </a:r>
            <a:br>
              <a:rPr lang="en-US" sz="2000" dirty="0">
                <a:solidFill>
                  <a:srgbClr val="B45F06"/>
                </a:solidFill>
              </a:rPr>
            </a:br>
            <a:r>
              <a:rPr lang="en-US" sz="2000" dirty="0">
                <a:solidFill>
                  <a:srgbClr val="B45F06"/>
                </a:solidFill>
              </a:rPr>
              <a:t>	in “</a:t>
            </a:r>
            <a:r>
              <a:rPr lang="en-US" sz="2000" dirty="0" err="1">
                <a:solidFill>
                  <a:srgbClr val="B45F06"/>
                </a:solidFill>
              </a:rPr>
              <a:t>dc”:”type</a:t>
            </a:r>
            <a:r>
              <a:rPr lang="en-US" sz="2000" dirty="0">
                <a:solidFill>
                  <a:srgbClr val="B45F06"/>
                </a:solidFill>
              </a:rPr>
              <a:t>”</a:t>
            </a:r>
          </a:p>
          <a:p>
            <a:pPr marL="0" lvl="0" indent="0" algn="l" rtl="0">
              <a:lnSpc>
                <a:spcPct val="100000"/>
              </a:lnSpc>
              <a:spcBef>
                <a:spcPts val="0"/>
              </a:spcBef>
              <a:spcAft>
                <a:spcPts val="0"/>
              </a:spcAft>
              <a:buClr>
                <a:schemeClr val="dk1"/>
              </a:buClr>
              <a:buSzPts val="1100"/>
              <a:buFont typeface="Arial"/>
              <a:buNone/>
            </a:pPr>
            <a:endParaRPr lang="en-US" sz="2000" dirty="0"/>
          </a:p>
          <a:p>
            <a:pPr marL="0" lvl="0" indent="0" algn="l" rtl="0">
              <a:lnSpc>
                <a:spcPct val="100000"/>
              </a:lnSpc>
              <a:spcBef>
                <a:spcPts val="0"/>
              </a:spcBef>
              <a:spcAft>
                <a:spcPts val="0"/>
              </a:spcAft>
              <a:buClr>
                <a:schemeClr val="dk1"/>
              </a:buClr>
              <a:buSzPts val="1100"/>
              <a:buFont typeface="Arial"/>
              <a:buNone/>
            </a:pPr>
            <a:r>
              <a:rPr lang="en-US" sz="2000" dirty="0"/>
              <a:t>end</a:t>
            </a:r>
            <a:endParaRPr sz="2000" dirty="0"/>
          </a:p>
        </p:txBody>
      </p:sp>
      <p:pic>
        <p:nvPicPr>
          <p:cNvPr id="6" name="Picture 5" descr="A group of women posing for a photo&#10;&#10;Description automatically generated">
            <a:extLst>
              <a:ext uri="{FF2B5EF4-FFF2-40B4-BE49-F238E27FC236}">
                <a16:creationId xmlns:a16="http://schemas.microsoft.com/office/drawing/2014/main" id="{C1DA4C6A-7514-D1E3-30C0-3867DCC87ACD}"/>
              </a:ext>
            </a:extLst>
          </p:cNvPr>
          <p:cNvPicPr>
            <a:picLocks noChangeAspect="1"/>
          </p:cNvPicPr>
          <p:nvPr/>
        </p:nvPicPr>
        <p:blipFill rotWithShape="1">
          <a:blip r:embed="rId3"/>
          <a:srcRect l="5030" t="5470" r="3569" b="2399"/>
          <a:stretch/>
        </p:blipFill>
        <p:spPr>
          <a:xfrm>
            <a:off x="5003804" y="0"/>
            <a:ext cx="6351951" cy="5143500"/>
          </a:xfrm>
          <a:prstGeom prst="rect">
            <a:avLst/>
          </a:prstGeom>
        </p:spPr>
      </p:pic>
    </p:spTree>
    <p:extLst>
      <p:ext uri="{BB962C8B-B14F-4D97-AF65-F5344CB8AC3E}">
        <p14:creationId xmlns:p14="http://schemas.microsoft.com/office/powerpoint/2010/main" val="419656549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g2ce7d62ffda_0_34"/>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31" name="Google Shape;431;g2ce7d62ffda_0_34"/>
          <p:cNvSpPr txBox="1">
            <a:spLocks noGrp="1"/>
          </p:cNvSpPr>
          <p:nvPr>
            <p:ph type="title"/>
          </p:nvPr>
        </p:nvSpPr>
        <p:spPr>
          <a:xfrm>
            <a:off x="420125" y="-67700"/>
            <a:ext cx="4470971" cy="122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Set variable resource type</a:t>
            </a:r>
            <a:endParaRPr dirty="0"/>
          </a:p>
        </p:txBody>
      </p:sp>
      <p:sp>
        <p:nvSpPr>
          <p:cNvPr id="432" name="Google Shape;432;g2ce7d62ffda_0_34"/>
          <p:cNvSpPr txBox="1">
            <a:spLocks noGrp="1"/>
          </p:cNvSpPr>
          <p:nvPr>
            <p:ph type="body" idx="1"/>
          </p:nvPr>
        </p:nvSpPr>
        <p:spPr>
          <a:xfrm>
            <a:off x="420125" y="1220999"/>
            <a:ext cx="4936966" cy="3369473"/>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2000" dirty="0">
                <a:solidFill>
                  <a:srgbClr val="38761D"/>
                </a:solidFill>
              </a:rPr>
              <a:t>rule “set resource type”</a:t>
            </a:r>
          </a:p>
          <a:p>
            <a:pPr marL="0" lvl="0" indent="0" algn="l" rtl="0">
              <a:lnSpc>
                <a:spcPct val="100000"/>
              </a:lnSpc>
              <a:spcBef>
                <a:spcPts val="0"/>
              </a:spcBef>
              <a:spcAft>
                <a:spcPts val="0"/>
              </a:spcAft>
              <a:buNone/>
            </a:pPr>
            <a:endParaRPr lang="en-US" sz="2000" dirty="0">
              <a:solidFill>
                <a:srgbClr val="38761D"/>
              </a:solidFill>
            </a:endParaRPr>
          </a:p>
          <a:p>
            <a:pPr marL="0" lvl="0" indent="0" algn="l" rtl="0">
              <a:lnSpc>
                <a:spcPct val="100000"/>
              </a:lnSpc>
              <a:spcBef>
                <a:spcPts val="0"/>
              </a:spcBef>
              <a:spcAft>
                <a:spcPts val="0"/>
              </a:spcAft>
              <a:buNone/>
            </a:pPr>
            <a:r>
              <a:rPr lang="en-US" sz="2000" dirty="0">
                <a:solidFill>
                  <a:srgbClr val="0B5394"/>
                </a:solidFill>
              </a:rPr>
              <a:t>when</a:t>
            </a:r>
            <a:endParaRPr lang="en-US" sz="2000" dirty="0">
              <a:solidFill>
                <a:schemeClr val="accent1"/>
              </a:solidFill>
            </a:endParaRPr>
          </a:p>
          <a:p>
            <a:pPr marL="0" lvl="0" indent="0" algn="l" rtl="0">
              <a:lnSpc>
                <a:spcPct val="100000"/>
              </a:lnSpc>
              <a:spcBef>
                <a:spcPts val="0"/>
              </a:spcBef>
              <a:spcAft>
                <a:spcPts val="0"/>
              </a:spcAft>
              <a:buNone/>
            </a:pPr>
            <a:r>
              <a:rPr lang="en-US" sz="2000" dirty="0">
                <a:solidFill>
                  <a:schemeClr val="accent1"/>
                </a:solidFill>
                <a:latin typeface="Calibri" panose="020F0502020204030204" pitchFamily="34" charset="0"/>
                <a:ea typeface="Courier New"/>
                <a:cs typeface="Calibri" panose="020F0502020204030204" pitchFamily="34" charset="0"/>
                <a:sym typeface="Courier New"/>
              </a:rPr>
              <a:t> </a:t>
            </a:r>
            <a:r>
              <a:rPr lang="en-US" sz="2000" dirty="0">
                <a:solidFill>
                  <a:schemeClr val="accent1">
                    <a:lumMod val="75000"/>
                  </a:schemeClr>
                </a:solidFill>
                <a:latin typeface="Calibri" panose="020F0502020204030204" pitchFamily="34" charset="0"/>
                <a:ea typeface="Courier New"/>
                <a:cs typeface="Calibri" panose="020F0502020204030204" pitchFamily="34" charset="0"/>
                <a:sym typeface="Courier New"/>
              </a:rPr>
              <a:t>       exist "//*[local-name()='type'][1]/text()"</a:t>
            </a:r>
            <a:endParaRPr lang="en-US" sz="2000" dirty="0">
              <a:solidFill>
                <a:schemeClr val="accent1">
                  <a:lumMod val="75000"/>
                </a:schemeClr>
              </a:solidFill>
              <a:latin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None/>
            </a:pPr>
            <a:endParaRPr lang="en-US" sz="2000" dirty="0">
              <a:solidFill>
                <a:srgbClr val="B45F06"/>
              </a:solidFill>
            </a:endParaRPr>
          </a:p>
          <a:p>
            <a:pPr marL="0" lvl="0" indent="0" algn="l" rtl="0">
              <a:lnSpc>
                <a:spcPct val="100000"/>
              </a:lnSpc>
              <a:spcBef>
                <a:spcPts val="0"/>
              </a:spcBef>
              <a:spcAft>
                <a:spcPts val="0"/>
              </a:spcAft>
              <a:buNone/>
            </a:pPr>
            <a:r>
              <a:rPr lang="en-US" sz="2000" dirty="0">
                <a:solidFill>
                  <a:srgbClr val="B45F06"/>
                </a:solidFill>
              </a:rPr>
              <a:t>then</a:t>
            </a:r>
          </a:p>
          <a:p>
            <a:pPr marL="0" lvl="0" indent="0" algn="l" rtl="0">
              <a:lnSpc>
                <a:spcPct val="100000"/>
              </a:lnSpc>
              <a:spcBef>
                <a:spcPts val="0"/>
              </a:spcBef>
              <a:spcAft>
                <a:spcPts val="0"/>
              </a:spcAft>
              <a:buNone/>
            </a:pPr>
            <a:r>
              <a:rPr lang="en-US" sz="2000" dirty="0">
                <a:solidFill>
                  <a:schemeClr val="accent2">
                    <a:lumMod val="75000"/>
                  </a:schemeClr>
                </a:solidFill>
                <a:latin typeface="Calibri" panose="020F0502020204030204" pitchFamily="34" charset="0"/>
                <a:cs typeface="Calibri" panose="020F0502020204030204" pitchFamily="34" charset="0"/>
              </a:rPr>
              <a:t>         </a:t>
            </a:r>
            <a:r>
              <a:rPr lang="en-US" sz="2000" dirty="0">
                <a:solidFill>
                  <a:schemeClr val="accent2">
                    <a:lumMod val="75000"/>
                  </a:schemeClr>
                </a:solidFill>
                <a:latin typeface="Calibri" panose="020F0502020204030204" pitchFamily="34" charset="0"/>
                <a:ea typeface="Courier New"/>
                <a:cs typeface="Calibri" panose="020F0502020204030204" pitchFamily="34" charset="0"/>
                <a:sym typeface="Courier New"/>
              </a:rPr>
              <a:t>copy "//*[local-name()='type'][1]/text()“</a:t>
            </a:r>
          </a:p>
          <a:p>
            <a:pPr marL="0" lvl="0" indent="0" algn="l" rtl="0">
              <a:lnSpc>
                <a:spcPct val="100000"/>
              </a:lnSpc>
              <a:spcBef>
                <a:spcPts val="0"/>
              </a:spcBef>
              <a:spcAft>
                <a:spcPts val="0"/>
              </a:spcAft>
              <a:buNone/>
            </a:pPr>
            <a:r>
              <a:rPr lang="en-US" sz="2000" dirty="0">
                <a:solidFill>
                  <a:schemeClr val="accent2">
                    <a:lumMod val="75000"/>
                  </a:schemeClr>
                </a:solidFill>
                <a:latin typeface="Calibri" panose="020F0502020204030204" pitchFamily="34" charset="0"/>
                <a:ea typeface="Courier New"/>
                <a:cs typeface="Calibri" panose="020F0502020204030204" pitchFamily="34" charset="0"/>
                <a:sym typeface="Courier New"/>
              </a:rPr>
              <a:t>	to "</a:t>
            </a:r>
            <a:r>
              <a:rPr lang="en-US" sz="2000" dirty="0" err="1">
                <a:solidFill>
                  <a:schemeClr val="accent2">
                    <a:lumMod val="75000"/>
                  </a:schemeClr>
                </a:solidFill>
                <a:latin typeface="Calibri" panose="020F0502020204030204" pitchFamily="34" charset="0"/>
                <a:ea typeface="Courier New"/>
                <a:cs typeface="Calibri" panose="020F0502020204030204" pitchFamily="34" charset="0"/>
                <a:sym typeface="Courier New"/>
              </a:rPr>
              <a:t>dc"."type</a:t>
            </a:r>
            <a:r>
              <a:rPr lang="en-US" sz="2000" dirty="0">
                <a:solidFill>
                  <a:schemeClr val="accent2">
                    <a:lumMod val="75000"/>
                  </a:schemeClr>
                </a:solidFill>
                <a:latin typeface="Calibri" panose="020F0502020204030204" pitchFamily="34" charset="0"/>
                <a:ea typeface="Courier New"/>
                <a:cs typeface="Calibri" panose="020F0502020204030204" pitchFamily="34" charset="0"/>
                <a:sym typeface="Courier New"/>
              </a:rPr>
              <a:t>"</a:t>
            </a:r>
            <a:endParaRPr lang="en-US" sz="2000" dirty="0">
              <a:solidFill>
                <a:schemeClr val="accent2">
                  <a:lumMod val="75000"/>
                </a:schemeClr>
              </a:solidFill>
              <a:latin typeface="Calibri" panose="020F0502020204030204" pitchFamily="34" charset="0"/>
              <a:cs typeface="Calibri" panose="020F0502020204030204" pitchFamily="34" charset="0"/>
            </a:endParaRPr>
          </a:p>
          <a:p>
            <a:pPr marL="0" lvl="0" indent="0" algn="l" rtl="0">
              <a:lnSpc>
                <a:spcPct val="100000"/>
              </a:lnSpc>
              <a:spcBef>
                <a:spcPts val="0"/>
              </a:spcBef>
              <a:spcAft>
                <a:spcPts val="0"/>
              </a:spcAft>
              <a:buClr>
                <a:schemeClr val="dk1"/>
              </a:buClr>
              <a:buSzPts val="1100"/>
              <a:buFont typeface="Arial"/>
              <a:buNone/>
            </a:pPr>
            <a:endParaRPr lang="en-US" sz="2000" dirty="0"/>
          </a:p>
          <a:p>
            <a:pPr marL="0" lvl="0" indent="0" algn="l" rtl="0">
              <a:lnSpc>
                <a:spcPct val="100000"/>
              </a:lnSpc>
              <a:spcBef>
                <a:spcPts val="0"/>
              </a:spcBef>
              <a:spcAft>
                <a:spcPts val="0"/>
              </a:spcAft>
              <a:buClr>
                <a:schemeClr val="dk1"/>
              </a:buClr>
              <a:buSzPts val="1100"/>
              <a:buFont typeface="Arial"/>
              <a:buNone/>
            </a:pPr>
            <a:r>
              <a:rPr lang="en-US" sz="2000" dirty="0"/>
              <a:t>end</a:t>
            </a:r>
            <a:endParaRPr sz="2000" dirty="0"/>
          </a:p>
        </p:txBody>
      </p:sp>
      <p:pic>
        <p:nvPicPr>
          <p:cNvPr id="4" name="Picture 3" descr="A drawing of a building&#10;&#10;Description automatically generated">
            <a:extLst>
              <a:ext uri="{FF2B5EF4-FFF2-40B4-BE49-F238E27FC236}">
                <a16:creationId xmlns:a16="http://schemas.microsoft.com/office/drawing/2014/main" id="{9C1D697E-CD9A-E91E-71D0-95B3AF823BE5}"/>
              </a:ext>
            </a:extLst>
          </p:cNvPr>
          <p:cNvPicPr>
            <a:picLocks noChangeAspect="1"/>
          </p:cNvPicPr>
          <p:nvPr/>
        </p:nvPicPr>
        <p:blipFill rotWithShape="1">
          <a:blip r:embed="rId3">
            <a:extLst>
              <a:ext uri="{28A0092B-C50C-407E-A947-70E740481C1C}">
                <a14:useLocalDpi xmlns:a14="http://schemas.microsoft.com/office/drawing/2010/main"/>
              </a:ext>
            </a:extLst>
          </a:blip>
          <a:srcRect l="24055" t="8081" r="3410" b="8058"/>
          <a:stretch/>
        </p:blipFill>
        <p:spPr>
          <a:xfrm>
            <a:off x="6151418" y="0"/>
            <a:ext cx="2990182" cy="5152822"/>
          </a:xfrm>
          <a:prstGeom prst="rect">
            <a:avLst/>
          </a:prstGeom>
        </p:spPr>
      </p:pic>
    </p:spTree>
    <p:extLst>
      <p:ext uri="{BB962C8B-B14F-4D97-AF65-F5344CB8AC3E}">
        <p14:creationId xmlns:p14="http://schemas.microsoft.com/office/powerpoint/2010/main" val="38694133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33"/>
        <p:cNvGrpSpPr/>
        <p:nvPr/>
      </p:nvGrpSpPr>
      <p:grpSpPr>
        <a:xfrm>
          <a:off x="0" y="0"/>
          <a:ext cx="0" cy="0"/>
          <a:chOff x="0" y="0"/>
          <a:chExt cx="0" cy="0"/>
        </a:xfrm>
      </p:grpSpPr>
      <p:sp>
        <p:nvSpPr>
          <p:cNvPr id="134" name="Google Shape;134;p4"/>
          <p:cNvSpPr txBox="1">
            <a:spLocks noGrp="1"/>
          </p:cNvSpPr>
          <p:nvPr>
            <p:ph type="title"/>
          </p:nvPr>
        </p:nvSpPr>
        <p:spPr>
          <a:xfrm>
            <a:off x="343300" y="4974"/>
            <a:ext cx="5089200" cy="112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This presentation is </a:t>
            </a:r>
            <a:r>
              <a:rPr lang="en-US" sz="3000" b="1" dirty="0"/>
              <a:t>not </a:t>
            </a:r>
            <a:r>
              <a:rPr lang="en-US" sz="3000" dirty="0"/>
              <a:t>…</a:t>
            </a:r>
            <a:endParaRPr dirty="0"/>
          </a:p>
        </p:txBody>
      </p:sp>
      <p:grpSp>
        <p:nvGrpSpPr>
          <p:cNvPr id="135" name="Google Shape;135;p4"/>
          <p:cNvGrpSpPr/>
          <p:nvPr/>
        </p:nvGrpSpPr>
        <p:grpSpPr>
          <a:xfrm>
            <a:off x="70418" y="1195697"/>
            <a:ext cx="4746600" cy="1427400"/>
            <a:chOff x="70418" y="1195697"/>
            <a:chExt cx="4746600" cy="1427400"/>
          </a:xfrm>
        </p:grpSpPr>
        <p:sp>
          <p:nvSpPr>
            <p:cNvPr id="136" name="Google Shape;136;p4"/>
            <p:cNvSpPr/>
            <p:nvPr/>
          </p:nvSpPr>
          <p:spPr>
            <a:xfrm>
              <a:off x="70418" y="1195697"/>
              <a:ext cx="4746600" cy="1427400"/>
            </a:xfrm>
            <a:prstGeom prst="roundRect">
              <a:avLst>
                <a:gd name="adj" fmla="val 16667"/>
              </a:avLst>
            </a:prstGeom>
            <a:gradFill>
              <a:gsLst>
                <a:gs pos="0">
                  <a:srgbClr val="FF4747"/>
                </a:gs>
                <a:gs pos="50000">
                  <a:srgbClr val="FF0000"/>
                </a:gs>
                <a:gs pos="100000">
                  <a:srgbClr val="E30000"/>
                </a:gs>
              </a:gsLst>
              <a:lin ang="54007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7" name="Google Shape;137;p4"/>
            <p:cNvSpPr txBox="1"/>
            <p:nvPr/>
          </p:nvSpPr>
          <p:spPr>
            <a:xfrm>
              <a:off x="140098" y="1265377"/>
              <a:ext cx="4607400" cy="128790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a:solidFill>
                    <a:schemeClr val="lt1"/>
                  </a:solidFill>
                  <a:latin typeface="Calibri"/>
                  <a:ea typeface="Calibri"/>
                  <a:cs typeface="Calibri"/>
                  <a:sym typeface="Calibri"/>
                </a:rPr>
                <a:t>Alma Normalization Rules for your MARC records</a:t>
              </a:r>
              <a:endParaRPr sz="1400" b="0" i="0" u="none" strike="noStrike" cap="none">
                <a:solidFill>
                  <a:srgbClr val="000000"/>
                </a:solidFill>
                <a:latin typeface="Arial"/>
                <a:ea typeface="Arial"/>
                <a:cs typeface="Arial"/>
                <a:sym typeface="Arial"/>
              </a:endParaRPr>
            </a:p>
          </p:txBody>
        </p:sp>
      </p:grpSp>
      <p:sp>
        <p:nvSpPr>
          <p:cNvPr id="138" name="Google Shape;138;p4"/>
          <p:cNvSpPr/>
          <p:nvPr/>
        </p:nvSpPr>
        <p:spPr>
          <a:xfrm>
            <a:off x="70418" y="2470697"/>
            <a:ext cx="4746680" cy="749258"/>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9" name="Google Shape;139;p4"/>
          <p:cNvSpPr txBox="1"/>
          <p:nvPr/>
        </p:nvSpPr>
        <p:spPr>
          <a:xfrm>
            <a:off x="70418" y="2470697"/>
            <a:ext cx="4746680" cy="749258"/>
          </a:xfrm>
          <a:prstGeom prst="rect">
            <a:avLst/>
          </a:prstGeom>
          <a:noFill/>
          <a:ln>
            <a:noFill/>
          </a:ln>
        </p:spPr>
        <p:txBody>
          <a:bodyPr spcFirstLastPara="1" wrap="square" lIns="150700" tIns="25400" rIns="142225" bIns="25400" anchor="ctr" anchorCtr="0">
            <a:noAutofit/>
          </a:bodyPr>
          <a:lstStyle/>
          <a:p>
            <a:pPr marL="114300" marR="0" lvl="1" indent="0" algn="l" rtl="0">
              <a:lnSpc>
                <a:spcPct val="90000"/>
              </a:lnSpc>
              <a:spcBef>
                <a:spcPts val="0"/>
              </a:spcBef>
              <a:spcAft>
                <a:spcPts val="0"/>
              </a:spcAft>
              <a:buClr>
                <a:schemeClr val="dk1"/>
              </a:buClr>
              <a:buSzPts val="1600"/>
              <a:buFont typeface="Calibri"/>
              <a:buNone/>
            </a:pPr>
            <a:endParaRPr sz="1600" b="0" i="0" u="none" strike="noStrike" cap="none">
              <a:solidFill>
                <a:schemeClr val="dk1"/>
              </a:solidFill>
              <a:latin typeface="Calibri"/>
              <a:ea typeface="Calibri"/>
              <a:cs typeface="Calibri"/>
              <a:sym typeface="Calibri"/>
            </a:endParaRPr>
          </a:p>
          <a:p>
            <a:pPr marL="114300" marR="0" lvl="1" indent="0" algn="l" rtl="0">
              <a:lnSpc>
                <a:spcPct val="90000"/>
              </a:lnSpc>
              <a:spcBef>
                <a:spcPts val="320"/>
              </a:spcBef>
              <a:spcAft>
                <a:spcPts val="0"/>
              </a:spcAft>
              <a:buClr>
                <a:schemeClr val="dk1"/>
              </a:buClr>
              <a:buSzPts val="1600"/>
              <a:buFont typeface="Calibri"/>
              <a:buNone/>
            </a:pPr>
            <a:endParaRPr sz="1600" b="0" i="0" u="none" strike="noStrike" cap="none">
              <a:solidFill>
                <a:schemeClr val="dk1"/>
              </a:solidFill>
              <a:latin typeface="Calibri"/>
              <a:ea typeface="Calibri"/>
              <a:cs typeface="Calibri"/>
              <a:sym typeface="Calibri"/>
            </a:endParaRPr>
          </a:p>
        </p:txBody>
      </p:sp>
      <p:grpSp>
        <p:nvGrpSpPr>
          <p:cNvPr id="140" name="Google Shape;140;p4"/>
          <p:cNvGrpSpPr/>
          <p:nvPr/>
        </p:nvGrpSpPr>
        <p:grpSpPr>
          <a:xfrm>
            <a:off x="70418" y="3219956"/>
            <a:ext cx="4746680" cy="1427400"/>
            <a:chOff x="70418" y="3219956"/>
            <a:chExt cx="4746680" cy="1427400"/>
          </a:xfrm>
        </p:grpSpPr>
        <p:sp>
          <p:nvSpPr>
            <p:cNvPr id="141" name="Google Shape;141;p4"/>
            <p:cNvSpPr/>
            <p:nvPr/>
          </p:nvSpPr>
          <p:spPr>
            <a:xfrm>
              <a:off x="70418" y="3219956"/>
              <a:ext cx="4746680" cy="1427400"/>
            </a:xfrm>
            <a:prstGeom prst="roundRect">
              <a:avLst>
                <a:gd name="adj" fmla="val 16667"/>
              </a:avLst>
            </a:prstGeom>
            <a:gradFill>
              <a:gsLst>
                <a:gs pos="0">
                  <a:srgbClr val="FF4747"/>
                </a:gs>
                <a:gs pos="50000">
                  <a:srgbClr val="FF0000"/>
                </a:gs>
                <a:gs pos="100000">
                  <a:srgbClr val="E30000"/>
                </a:gs>
              </a:gsLst>
              <a:lin ang="5400000" scaled="0"/>
            </a:gradFill>
            <a:ln>
              <a:noFill/>
            </a:ln>
            <a:effectLst>
              <a:outerShdw blurRad="57150" dist="19050" dir="5400000" algn="ctr" rotWithShape="0">
                <a:srgbClr val="000000">
                  <a:alpha val="62352"/>
                </a:srgbClr>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2" name="Google Shape;142;p4"/>
            <p:cNvSpPr txBox="1"/>
            <p:nvPr/>
          </p:nvSpPr>
          <p:spPr>
            <a:xfrm>
              <a:off x="140098" y="3289636"/>
              <a:ext cx="4607320" cy="1288040"/>
            </a:xfrm>
            <a:prstGeom prst="rect">
              <a:avLst/>
            </a:prstGeom>
            <a:noFill/>
            <a:ln>
              <a:noFill/>
            </a:ln>
          </p:spPr>
          <p:txBody>
            <a:bodyPr spcFirstLastPara="1" wrap="square" lIns="76200" tIns="76200" rIns="76200" bIns="76200" anchor="ctr" anchorCtr="0">
              <a:noAutofit/>
            </a:bodyPr>
            <a:lstStyle/>
            <a:p>
              <a:pPr marL="0" marR="0" lvl="0" indent="0" algn="l" rtl="0">
                <a:lnSpc>
                  <a:spcPct val="90000"/>
                </a:lnSpc>
                <a:spcBef>
                  <a:spcPts val="0"/>
                </a:spcBef>
                <a:spcAft>
                  <a:spcPts val="0"/>
                </a:spcAft>
                <a:buClr>
                  <a:schemeClr val="lt1"/>
                </a:buClr>
                <a:buSzPts val="2000"/>
                <a:buFont typeface="Calibri"/>
                <a:buNone/>
              </a:pPr>
              <a:r>
                <a:rPr lang="en-US" sz="2000" dirty="0">
                  <a:solidFill>
                    <a:schemeClr val="lt1"/>
                  </a:solidFill>
                  <a:latin typeface="Calibri"/>
                  <a:ea typeface="Calibri"/>
                  <a:cs typeface="Calibri"/>
                  <a:sym typeface="Calibri"/>
                </a:rPr>
                <a:t>Setting up Discovery Import Profiles</a:t>
              </a:r>
              <a:endParaRPr sz="1400" b="0" i="0" u="none" strike="noStrike" cap="none" dirty="0">
                <a:solidFill>
                  <a:srgbClr val="000000"/>
                </a:solidFill>
                <a:latin typeface="Arial"/>
                <a:ea typeface="Arial"/>
                <a:cs typeface="Arial"/>
                <a:sym typeface="Arial"/>
              </a:endParaRPr>
            </a:p>
          </p:txBody>
        </p:sp>
      </p:grpSp>
      <p:pic>
        <p:nvPicPr>
          <p:cNvPr id="143" name="Google Shape;143;p4"/>
          <p:cNvPicPr preferRelativeResize="0"/>
          <p:nvPr/>
        </p:nvPicPr>
        <p:blipFill>
          <a:blip r:embed="rId3">
            <a:alphaModFix/>
          </a:blip>
          <a:stretch>
            <a:fillRect/>
          </a:stretch>
        </p:blipFill>
        <p:spPr>
          <a:xfrm>
            <a:off x="5667179" y="4"/>
            <a:ext cx="3476825" cy="5916702"/>
          </a:xfrm>
          <a:prstGeom prst="rect">
            <a:avLst/>
          </a:prstGeom>
          <a:noFill/>
          <a:ln>
            <a:noFill/>
          </a:ln>
        </p:spPr>
      </p:pic>
      <p:sp>
        <p:nvSpPr>
          <p:cNvPr id="144" name="Google Shape;144;p4"/>
          <p:cNvSpPr/>
          <p:nvPr/>
        </p:nvSpPr>
        <p:spPr>
          <a:xfrm>
            <a:off x="6073807" y="1358388"/>
            <a:ext cx="2845825" cy="2973876"/>
          </a:xfrm>
          <a:prstGeom prst="rect">
            <a:avLst/>
          </a:prstGeom>
        </p:spPr>
        <p:txBody>
          <a:bodyPr>
            <a:prstTxWarp prst="textPlain">
              <a:avLst/>
            </a:prstTxWarp>
          </a:bodyPr>
          <a:lstStyle/>
          <a:p>
            <a:pPr lvl="0" algn="ctr"/>
            <a:r>
              <a:rPr b="0" i="0" dirty="0">
                <a:ln w="9525" cap="flat" cmpd="sng">
                  <a:solidFill>
                    <a:srgbClr val="FF4747"/>
                  </a:solidFill>
                  <a:prstDash val="solid"/>
                  <a:round/>
                  <a:headEnd type="none" w="sm" len="sm"/>
                  <a:tailEnd type="none" w="sm" len="sm"/>
                </a:ln>
                <a:solidFill>
                  <a:srgbClr val="FF4747">
                    <a:alpha val="42410"/>
                  </a:srgbClr>
                </a:solidFill>
                <a:latin typeface="Arial"/>
              </a:rPr>
              <a:t>X</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Picture 6" descr="People walking on a sidewalk in front of a building&#10;&#10;Description automatically generated">
            <a:extLst>
              <a:ext uri="{FF2B5EF4-FFF2-40B4-BE49-F238E27FC236}">
                <a16:creationId xmlns:a16="http://schemas.microsoft.com/office/drawing/2014/main" id="{1055566E-7668-9459-873F-B3DDCFE3E2CA}"/>
              </a:ext>
            </a:extLst>
          </p:cNvPr>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0" y="0"/>
            <a:ext cx="9156897" cy="5143500"/>
          </a:xfrm>
          <a:prstGeom prst="rect">
            <a:avLst/>
          </a:prstGeom>
        </p:spPr>
      </p:pic>
      <p:sp>
        <p:nvSpPr>
          <p:cNvPr id="4" name="Google Shape;361;g2cfb4813561_0_0">
            <a:extLst>
              <a:ext uri="{FF2B5EF4-FFF2-40B4-BE49-F238E27FC236}">
                <a16:creationId xmlns:a16="http://schemas.microsoft.com/office/drawing/2014/main" id="{3ED7E990-0921-5A5D-6081-E1AE7A273370}"/>
              </a:ext>
            </a:extLst>
          </p:cNvPr>
          <p:cNvSpPr txBox="1"/>
          <p:nvPr/>
        </p:nvSpPr>
        <p:spPr>
          <a:xfrm>
            <a:off x="1143000" y="841771"/>
            <a:ext cx="6858000" cy="2175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000000"/>
              </a:buClr>
              <a:buSzPts val="6000"/>
              <a:buFont typeface="Arial"/>
              <a:buNone/>
            </a:pPr>
            <a:r>
              <a:rPr lang="en-US" sz="6000" b="1" dirty="0">
                <a:solidFill>
                  <a:srgbClr val="FFFFFF"/>
                </a:solidFill>
                <a:latin typeface="Calibri"/>
                <a:ea typeface="Calibri"/>
                <a:cs typeface="Calibri"/>
                <a:sym typeface="Calibri"/>
              </a:rPr>
              <a:t>Using Discovery Normalization Rules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84999787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53C513-0AD1-03EB-B3C2-D9F65FE6B794}"/>
              </a:ext>
            </a:extLst>
          </p:cNvPr>
          <p:cNvSpPr>
            <a:spLocks noGrp="1"/>
          </p:cNvSpPr>
          <p:nvPr>
            <p:ph type="title"/>
          </p:nvPr>
        </p:nvSpPr>
        <p:spPr>
          <a:xfrm>
            <a:off x="405436" y="69783"/>
            <a:ext cx="8782756" cy="994172"/>
          </a:xfrm>
        </p:spPr>
        <p:txBody>
          <a:bodyPr>
            <a:normAutofit/>
          </a:bodyPr>
          <a:lstStyle/>
          <a:p>
            <a:r>
              <a:rPr lang="en-US" sz="2800" dirty="0"/>
              <a:t>Utilize the Normalization Rules in Discovery Import Profiles</a:t>
            </a:r>
          </a:p>
        </p:txBody>
      </p:sp>
      <p:sp>
        <p:nvSpPr>
          <p:cNvPr id="6" name="Google Shape;322;g2cad03ab42e_0_181">
            <a:extLst>
              <a:ext uri="{FF2B5EF4-FFF2-40B4-BE49-F238E27FC236}">
                <a16:creationId xmlns:a16="http://schemas.microsoft.com/office/drawing/2014/main" id="{BEEFBBD4-A6DA-4F61-B341-84FC4A78DC44}"/>
              </a:ext>
            </a:extLst>
          </p:cNvPr>
          <p:cNvSpPr txBox="1"/>
          <p:nvPr/>
        </p:nvSpPr>
        <p:spPr>
          <a:xfrm>
            <a:off x="6389389" y="1215475"/>
            <a:ext cx="2038677" cy="279078"/>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Calibri"/>
                <a:ea typeface="Calibri"/>
                <a:cs typeface="Calibri"/>
                <a:sym typeface="Calibri"/>
              </a:rPr>
              <a:t>A Discovery Import Profile</a:t>
            </a:r>
            <a:endParaRPr sz="1200" dirty="0">
              <a:solidFill>
                <a:schemeClr val="dk1"/>
              </a:solidFill>
              <a:latin typeface="Calibri"/>
              <a:ea typeface="Calibri"/>
              <a:cs typeface="Calibri"/>
              <a:sym typeface="Calibri"/>
            </a:endParaRPr>
          </a:p>
        </p:txBody>
      </p:sp>
      <p:sp>
        <p:nvSpPr>
          <p:cNvPr id="7" name="Google Shape;322;g2cad03ab42e_0_181">
            <a:extLst>
              <a:ext uri="{FF2B5EF4-FFF2-40B4-BE49-F238E27FC236}">
                <a16:creationId xmlns:a16="http://schemas.microsoft.com/office/drawing/2014/main" id="{6EBC5DC3-F9DE-532C-5B52-96F1EAEF128F}"/>
              </a:ext>
            </a:extLst>
          </p:cNvPr>
          <p:cNvSpPr txBox="1"/>
          <p:nvPr/>
        </p:nvSpPr>
        <p:spPr>
          <a:xfrm>
            <a:off x="6282700" y="1797593"/>
            <a:ext cx="2252057" cy="279078"/>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Calibri"/>
                <a:ea typeface="Calibri"/>
                <a:cs typeface="Calibri"/>
                <a:sym typeface="Calibri"/>
              </a:rPr>
              <a:t>Uses a Normalization Process</a:t>
            </a:r>
            <a:endParaRPr sz="1200" dirty="0">
              <a:solidFill>
                <a:schemeClr val="dk1"/>
              </a:solidFill>
              <a:latin typeface="Calibri"/>
              <a:ea typeface="Calibri"/>
              <a:cs typeface="Calibri"/>
              <a:sym typeface="Calibri"/>
            </a:endParaRPr>
          </a:p>
        </p:txBody>
      </p:sp>
      <p:sp>
        <p:nvSpPr>
          <p:cNvPr id="8" name="Google Shape;322;g2cad03ab42e_0_181">
            <a:extLst>
              <a:ext uri="{FF2B5EF4-FFF2-40B4-BE49-F238E27FC236}">
                <a16:creationId xmlns:a16="http://schemas.microsoft.com/office/drawing/2014/main" id="{F256DF77-A71E-7155-C66A-2A9C8BC7AE01}"/>
              </a:ext>
            </a:extLst>
          </p:cNvPr>
          <p:cNvSpPr txBox="1"/>
          <p:nvPr/>
        </p:nvSpPr>
        <p:spPr>
          <a:xfrm>
            <a:off x="5843454" y="2395966"/>
            <a:ext cx="3130550" cy="279078"/>
          </a:xfrm>
          <a:prstGeom prst="rect">
            <a:avLst/>
          </a:prstGeom>
          <a:solidFill>
            <a:srgbClr val="FFF2CC"/>
          </a:solidFill>
          <a:ln w="9525" cap="flat" cmpd="sng">
            <a:solidFill>
              <a:srgbClr val="0C0C0C"/>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200" dirty="0">
                <a:solidFill>
                  <a:schemeClr val="dk1"/>
                </a:solidFill>
                <a:latin typeface="Calibri"/>
                <a:ea typeface="Calibri"/>
                <a:cs typeface="Calibri"/>
                <a:sym typeface="Calibri"/>
              </a:rPr>
              <a:t>Which contains Normalization Rule Set(s)</a:t>
            </a:r>
            <a:endParaRPr sz="1200" dirty="0">
              <a:solidFill>
                <a:schemeClr val="dk1"/>
              </a:solidFill>
              <a:latin typeface="Calibri"/>
              <a:ea typeface="Calibri"/>
              <a:cs typeface="Calibri"/>
              <a:sym typeface="Calibri"/>
            </a:endParaRPr>
          </a:p>
        </p:txBody>
      </p:sp>
      <p:pic>
        <p:nvPicPr>
          <p:cNvPr id="10" name="Picture 9">
            <a:extLst>
              <a:ext uri="{FF2B5EF4-FFF2-40B4-BE49-F238E27FC236}">
                <a16:creationId xmlns:a16="http://schemas.microsoft.com/office/drawing/2014/main" id="{5CC5A560-205F-07A0-90CE-2D5FB0C6638E}"/>
              </a:ext>
            </a:extLst>
          </p:cNvPr>
          <p:cNvPicPr>
            <a:picLocks noChangeAspect="1"/>
          </p:cNvPicPr>
          <p:nvPr/>
        </p:nvPicPr>
        <p:blipFill>
          <a:blip r:embed="rId3"/>
          <a:stretch>
            <a:fillRect/>
          </a:stretch>
        </p:blipFill>
        <p:spPr>
          <a:xfrm>
            <a:off x="0" y="1023435"/>
            <a:ext cx="3204238" cy="1548316"/>
          </a:xfrm>
          <a:prstGeom prst="rect">
            <a:avLst/>
          </a:prstGeom>
          <a:ln>
            <a:solidFill>
              <a:schemeClr val="tx1"/>
            </a:solidFill>
          </a:ln>
        </p:spPr>
      </p:pic>
      <p:pic>
        <p:nvPicPr>
          <p:cNvPr id="16" name="Picture 15">
            <a:extLst>
              <a:ext uri="{FF2B5EF4-FFF2-40B4-BE49-F238E27FC236}">
                <a16:creationId xmlns:a16="http://schemas.microsoft.com/office/drawing/2014/main" id="{BDB3C2C2-85A4-F474-6267-41142FB4FCF8}"/>
              </a:ext>
            </a:extLst>
          </p:cNvPr>
          <p:cNvPicPr>
            <a:picLocks noChangeAspect="1"/>
          </p:cNvPicPr>
          <p:nvPr/>
        </p:nvPicPr>
        <p:blipFill>
          <a:blip r:embed="rId4"/>
          <a:stretch>
            <a:fillRect/>
          </a:stretch>
        </p:blipFill>
        <p:spPr>
          <a:xfrm>
            <a:off x="2465916" y="2088759"/>
            <a:ext cx="3146425" cy="1927739"/>
          </a:xfrm>
          <a:prstGeom prst="rect">
            <a:avLst/>
          </a:prstGeom>
          <a:ln>
            <a:solidFill>
              <a:schemeClr val="tx1"/>
            </a:solidFill>
          </a:ln>
        </p:spPr>
      </p:pic>
      <p:pic>
        <p:nvPicPr>
          <p:cNvPr id="18" name="Picture 17">
            <a:extLst>
              <a:ext uri="{FF2B5EF4-FFF2-40B4-BE49-F238E27FC236}">
                <a16:creationId xmlns:a16="http://schemas.microsoft.com/office/drawing/2014/main" id="{0FD7BD61-EE23-BF4E-B35C-73EBADFE9F60}"/>
              </a:ext>
            </a:extLst>
          </p:cNvPr>
          <p:cNvPicPr>
            <a:picLocks noChangeAspect="1"/>
          </p:cNvPicPr>
          <p:nvPr/>
        </p:nvPicPr>
        <p:blipFill>
          <a:blip r:embed="rId5"/>
          <a:stretch>
            <a:fillRect/>
          </a:stretch>
        </p:blipFill>
        <p:spPr>
          <a:xfrm>
            <a:off x="5499452" y="3430213"/>
            <a:ext cx="4175831" cy="1830148"/>
          </a:xfrm>
          <a:prstGeom prst="rect">
            <a:avLst/>
          </a:prstGeom>
          <a:ln>
            <a:solidFill>
              <a:schemeClr val="tx1"/>
            </a:solidFill>
          </a:ln>
        </p:spPr>
      </p:pic>
    </p:spTree>
    <p:extLst>
      <p:ext uri="{BB962C8B-B14F-4D97-AF65-F5344CB8AC3E}">
        <p14:creationId xmlns:p14="http://schemas.microsoft.com/office/powerpoint/2010/main" val="2081853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g2c97a729367_0_56"/>
          <p:cNvSpPr txBox="1">
            <a:spLocks noGrp="1"/>
          </p:cNvSpPr>
          <p:nvPr>
            <p:ph type="title"/>
          </p:nvPr>
        </p:nvSpPr>
        <p:spPr>
          <a:xfrm>
            <a:off x="408606" y="288007"/>
            <a:ext cx="8735394" cy="7074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Create Normalization Rule Process with Wizard</a:t>
            </a:r>
            <a:br>
              <a:rPr lang="en-US" dirty="0"/>
            </a:br>
            <a:r>
              <a:rPr lang="en-US" i="1" dirty="0"/>
              <a:t>(animation)</a:t>
            </a:r>
            <a:endParaRPr i="1" dirty="0"/>
          </a:p>
        </p:txBody>
      </p:sp>
      <p:sp>
        <p:nvSpPr>
          <p:cNvPr id="2" name="TextBox 1">
            <a:extLst>
              <a:ext uri="{FF2B5EF4-FFF2-40B4-BE49-F238E27FC236}">
                <a16:creationId xmlns:a16="http://schemas.microsoft.com/office/drawing/2014/main" id="{B27FA4A7-E641-1AC5-D8B6-1E0F3DDC07C8}"/>
              </a:ext>
            </a:extLst>
          </p:cNvPr>
          <p:cNvSpPr txBox="1"/>
          <p:nvPr/>
        </p:nvSpPr>
        <p:spPr>
          <a:xfrm>
            <a:off x="408606" y="1751653"/>
            <a:ext cx="6912864" cy="1384995"/>
          </a:xfrm>
          <a:prstGeom prst="rect">
            <a:avLst/>
          </a:prstGeom>
          <a:noFill/>
        </p:spPr>
        <p:txBody>
          <a:bodyPr wrap="square" rtlCol="0">
            <a:spAutoFit/>
          </a:bodyPr>
          <a:lstStyle/>
          <a:p>
            <a:r>
              <a:rPr lang="en-US" sz="2800" i="1" dirty="0"/>
              <a:t>Alma &gt;Config &gt; Discovery &gt; Loading External Data Sources &gt; Normalization Process Task &gt; Add Process</a:t>
            </a:r>
          </a:p>
        </p:txBody>
      </p:sp>
      <p:sp>
        <p:nvSpPr>
          <p:cNvPr id="3" name="TextBox 2">
            <a:extLst>
              <a:ext uri="{FF2B5EF4-FFF2-40B4-BE49-F238E27FC236}">
                <a16:creationId xmlns:a16="http://schemas.microsoft.com/office/drawing/2014/main" id="{F39857E0-5975-CFAC-89CD-3714F483C609}"/>
              </a:ext>
            </a:extLst>
          </p:cNvPr>
          <p:cNvSpPr txBox="1"/>
          <p:nvPr/>
        </p:nvSpPr>
        <p:spPr>
          <a:xfrm>
            <a:off x="572655" y="3523562"/>
            <a:ext cx="8146472" cy="523220"/>
          </a:xfrm>
          <a:prstGeom prst="rect">
            <a:avLst/>
          </a:prstGeom>
          <a:noFill/>
        </p:spPr>
        <p:txBody>
          <a:bodyPr wrap="square" rtlCol="0">
            <a:spAutoFit/>
          </a:bodyPr>
          <a:lstStyle/>
          <a:p>
            <a:r>
              <a:rPr lang="en-US" dirty="0"/>
              <a:t>Animation of process:</a:t>
            </a:r>
            <a:br>
              <a:rPr lang="en-US" dirty="0"/>
            </a:br>
            <a:r>
              <a:rPr lang="en-US" dirty="0">
                <a:hlinkClick r:id="rId3"/>
              </a:rPr>
              <a:t>https://drive.google.com/file/d/1Ve-MaUbMDD6imSZIJtf2zMafA3TYUnrG/view?usp=drive_link</a:t>
            </a:r>
            <a:r>
              <a:rPr lang="en-US" dirty="0"/>
              <a:t> </a:t>
            </a:r>
          </a:p>
        </p:txBody>
      </p:sp>
    </p:spTree>
    <p:extLst>
      <p:ext uri="{BB962C8B-B14F-4D97-AF65-F5344CB8AC3E}">
        <p14:creationId xmlns:p14="http://schemas.microsoft.com/office/powerpoint/2010/main" val="3711656982"/>
      </p:ext>
    </p:extLst>
  </p:cSld>
  <p:clrMapOvr>
    <a:masterClrMapping/>
  </p:clrMapOvr>
  <mc:AlternateContent xmlns:mc="http://schemas.openxmlformats.org/markup-compatibility/2006" xmlns:p14="http://schemas.microsoft.com/office/powerpoint/2010/main">
    <mc:Choice Requires="p14">
      <p:transition spd="slow" p14:dur="2000" advTm="14582"/>
    </mc:Choice>
    <mc:Fallback xmlns="">
      <p:transition spd="slow" advTm="14582"/>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87"/>
        <p:cNvGrpSpPr/>
        <p:nvPr/>
      </p:nvGrpSpPr>
      <p:grpSpPr>
        <a:xfrm>
          <a:off x="0" y="0"/>
          <a:ext cx="0" cy="0"/>
          <a:chOff x="0" y="0"/>
          <a:chExt cx="0" cy="0"/>
        </a:xfrm>
      </p:grpSpPr>
      <p:sp>
        <p:nvSpPr>
          <p:cNvPr id="388" name="Google Shape;388;g2c97a729367_0_50"/>
          <p:cNvSpPr txBox="1">
            <a:spLocks noGrp="1"/>
          </p:cNvSpPr>
          <p:nvPr>
            <p:ph type="title"/>
          </p:nvPr>
        </p:nvSpPr>
        <p:spPr>
          <a:xfrm>
            <a:off x="463727" y="274571"/>
            <a:ext cx="8368571" cy="1022557"/>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US" dirty="0"/>
              <a:t>Add Norm Rule Process to your Discovery Import Profile</a:t>
            </a:r>
            <a:endParaRPr i="1" dirty="0"/>
          </a:p>
        </p:txBody>
      </p:sp>
      <p:sp>
        <p:nvSpPr>
          <p:cNvPr id="3" name="TextBox 2">
            <a:extLst>
              <a:ext uri="{FF2B5EF4-FFF2-40B4-BE49-F238E27FC236}">
                <a16:creationId xmlns:a16="http://schemas.microsoft.com/office/drawing/2014/main" id="{F907D4BE-B925-21F8-5B73-D31D5DE98086}"/>
              </a:ext>
            </a:extLst>
          </p:cNvPr>
          <p:cNvSpPr txBox="1"/>
          <p:nvPr/>
        </p:nvSpPr>
        <p:spPr>
          <a:xfrm>
            <a:off x="463727" y="1414427"/>
            <a:ext cx="7229855" cy="101566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2000" i="1" dirty="0"/>
              <a:t>Alma &gt; Config &gt; Discovery &gt; Loading External Data Sources &gt; Discovery Import Profiles &gt; (choose your profile) &gt; Normalization tab &gt; choose your normalization process </a:t>
            </a:r>
          </a:p>
        </p:txBody>
      </p:sp>
      <p:pic>
        <p:nvPicPr>
          <p:cNvPr id="5" name="Picture 4">
            <a:extLst>
              <a:ext uri="{FF2B5EF4-FFF2-40B4-BE49-F238E27FC236}">
                <a16:creationId xmlns:a16="http://schemas.microsoft.com/office/drawing/2014/main" id="{8C77B209-12FD-E83A-F3A2-DF7D3E81D85A}"/>
              </a:ext>
            </a:extLst>
          </p:cNvPr>
          <p:cNvPicPr>
            <a:picLocks noChangeAspect="1"/>
          </p:cNvPicPr>
          <p:nvPr/>
        </p:nvPicPr>
        <p:blipFill>
          <a:blip r:embed="rId3"/>
          <a:stretch>
            <a:fillRect/>
          </a:stretch>
        </p:blipFill>
        <p:spPr>
          <a:xfrm>
            <a:off x="1285409" y="2713411"/>
            <a:ext cx="6573182" cy="2147374"/>
          </a:xfrm>
          <a:prstGeom prst="rect">
            <a:avLst/>
          </a:prstGeom>
        </p:spPr>
      </p:pic>
    </p:spTree>
    <p:extLst>
      <p:ext uri="{BB962C8B-B14F-4D97-AF65-F5344CB8AC3E}">
        <p14:creationId xmlns:p14="http://schemas.microsoft.com/office/powerpoint/2010/main" val="664180432"/>
      </p:ext>
    </p:extLst>
  </p:cSld>
  <p:clrMapOvr>
    <a:masterClrMapping/>
  </p:clrMapOvr>
  <mc:AlternateContent xmlns:mc="http://schemas.openxmlformats.org/markup-compatibility/2006" xmlns:p14="http://schemas.microsoft.com/office/powerpoint/2010/main">
    <mc:Choice Requires="p14">
      <p:transition spd="slow" p14:dur="2000" advTm="21896"/>
    </mc:Choice>
    <mc:Fallback xmlns="">
      <p:transition spd="slow" advTm="21896"/>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Picture 6" descr="People walking on a sidewalk in front of a building&#10;&#10;Description automatically generated">
            <a:extLst>
              <a:ext uri="{FF2B5EF4-FFF2-40B4-BE49-F238E27FC236}">
                <a16:creationId xmlns:a16="http://schemas.microsoft.com/office/drawing/2014/main" id="{1055566E-7668-9459-873F-B3DDCFE3E2CA}"/>
              </a:ext>
            </a:extLst>
          </p:cNvPr>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0" y="0"/>
            <a:ext cx="9156897" cy="5143500"/>
          </a:xfrm>
          <a:prstGeom prst="rect">
            <a:avLst/>
          </a:prstGeom>
        </p:spPr>
      </p:pic>
      <p:sp>
        <p:nvSpPr>
          <p:cNvPr id="2" name="Google Shape;404;g2ce7d62ffda_0_85">
            <a:extLst>
              <a:ext uri="{FF2B5EF4-FFF2-40B4-BE49-F238E27FC236}">
                <a16:creationId xmlns:a16="http://schemas.microsoft.com/office/drawing/2014/main" id="{EABFCBC6-6387-898F-C59F-5354B8CFC040}"/>
              </a:ext>
            </a:extLst>
          </p:cNvPr>
          <p:cNvSpPr txBox="1"/>
          <p:nvPr/>
        </p:nvSpPr>
        <p:spPr>
          <a:xfrm>
            <a:off x="1143000" y="841771"/>
            <a:ext cx="6858000" cy="2175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000000"/>
              </a:buClr>
              <a:buSzPts val="6000"/>
              <a:buFont typeface="Arial"/>
              <a:buNone/>
            </a:pPr>
            <a:r>
              <a:rPr lang="en-US" sz="6000" b="1" dirty="0">
                <a:solidFill>
                  <a:srgbClr val="FFFFFF"/>
                </a:solidFill>
                <a:latin typeface="Calibri"/>
                <a:ea typeface="Calibri"/>
                <a:cs typeface="Calibri"/>
                <a:sym typeface="Calibri"/>
              </a:rPr>
              <a:t>Testing Discovery Normalization Rules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5849106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08"/>
        <p:cNvGrpSpPr/>
        <p:nvPr/>
      </p:nvGrpSpPr>
      <p:grpSpPr>
        <a:xfrm>
          <a:off x="0" y="0"/>
          <a:ext cx="0" cy="0"/>
          <a:chOff x="0" y="0"/>
          <a:chExt cx="0" cy="0"/>
        </a:xfrm>
      </p:grpSpPr>
      <p:sp>
        <p:nvSpPr>
          <p:cNvPr id="410" name="Google Shape;410;p5"/>
          <p:cNvSpPr txBox="1">
            <a:spLocks noGrp="1"/>
          </p:cNvSpPr>
          <p:nvPr>
            <p:ph type="title"/>
          </p:nvPr>
        </p:nvSpPr>
        <p:spPr>
          <a:xfrm>
            <a:off x="420121" y="164234"/>
            <a:ext cx="3688200" cy="122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Some Methods of Testing Norm Rules</a:t>
            </a:r>
            <a:endParaRPr dirty="0"/>
          </a:p>
        </p:txBody>
      </p:sp>
      <p:sp>
        <p:nvSpPr>
          <p:cNvPr id="411" name="Google Shape;411;p5"/>
          <p:cNvSpPr txBox="1">
            <a:spLocks noGrp="1"/>
          </p:cNvSpPr>
          <p:nvPr>
            <p:ph type="body" idx="1"/>
          </p:nvPr>
        </p:nvSpPr>
        <p:spPr>
          <a:xfrm>
            <a:off x="420121" y="1831511"/>
            <a:ext cx="3496097" cy="2278672"/>
          </a:xfrm>
          <a:prstGeom prst="rect">
            <a:avLst/>
          </a:prstGeom>
          <a:noFill/>
          <a:ln>
            <a:noFill/>
          </a:ln>
        </p:spPr>
        <p:txBody>
          <a:bodyPr spcFirstLastPara="1" wrap="square" lIns="91425" tIns="45700" rIns="91425" bIns="45700" anchor="t" anchorCtr="0">
            <a:normAutofit/>
          </a:bodyPr>
          <a:lstStyle/>
          <a:p>
            <a:pPr marL="571500" lvl="0" indent="-457200" algn="l" rtl="0">
              <a:lnSpc>
                <a:spcPct val="90000"/>
              </a:lnSpc>
              <a:spcBef>
                <a:spcPts val="0"/>
              </a:spcBef>
              <a:spcAft>
                <a:spcPts val="0"/>
              </a:spcAft>
              <a:buSzPts val="1800"/>
              <a:buFont typeface="+mj-lt"/>
              <a:buAutoNum type="arabicPeriod"/>
            </a:pPr>
            <a:r>
              <a:rPr lang="en-US" sz="2000" dirty="0"/>
              <a:t>From the norm rules </a:t>
            </a:r>
            <a:br>
              <a:rPr lang="en-US" sz="2000" dirty="0"/>
            </a:br>
            <a:r>
              <a:rPr lang="en-US" sz="2000" dirty="0"/>
              <a:t>testing tool</a:t>
            </a:r>
            <a:br>
              <a:rPr lang="en-US" sz="2000" dirty="0"/>
            </a:br>
            <a:endParaRPr sz="2000" dirty="0"/>
          </a:p>
          <a:p>
            <a:pPr marL="571500" lvl="0" indent="-457200" algn="l" rtl="0">
              <a:lnSpc>
                <a:spcPct val="90000"/>
              </a:lnSpc>
              <a:spcBef>
                <a:spcPts val="0"/>
              </a:spcBef>
              <a:spcAft>
                <a:spcPts val="0"/>
              </a:spcAft>
              <a:buSzPts val="1800"/>
              <a:buFont typeface="+mj-lt"/>
              <a:buAutoNum type="arabicPeriod"/>
            </a:pPr>
            <a:r>
              <a:rPr lang="en-US" sz="2000" dirty="0"/>
              <a:t>Harvest subsets</a:t>
            </a:r>
            <a:br>
              <a:rPr lang="en-US" sz="2000" dirty="0"/>
            </a:br>
            <a:endParaRPr sz="2000" dirty="0"/>
          </a:p>
          <a:p>
            <a:pPr marL="571500" lvl="0" indent="-457200" algn="l" rtl="0">
              <a:lnSpc>
                <a:spcPct val="90000"/>
              </a:lnSpc>
              <a:spcBef>
                <a:spcPts val="0"/>
              </a:spcBef>
              <a:spcAft>
                <a:spcPts val="0"/>
              </a:spcAft>
              <a:buSzPts val="1800"/>
              <a:buFont typeface="+mj-lt"/>
              <a:buAutoNum type="arabicPeriod"/>
            </a:pPr>
            <a:r>
              <a:rPr lang="en-US" sz="2000" dirty="0"/>
              <a:t>View records in Primo</a:t>
            </a:r>
            <a:endParaRPr sz="2000" dirty="0"/>
          </a:p>
        </p:txBody>
      </p:sp>
      <p:pic>
        <p:nvPicPr>
          <p:cNvPr id="2" name="Picture 1" descr="A black and white drawing of a house&#10;&#10;Description automatically generated">
            <a:extLst>
              <a:ext uri="{FF2B5EF4-FFF2-40B4-BE49-F238E27FC236}">
                <a16:creationId xmlns:a16="http://schemas.microsoft.com/office/drawing/2014/main" id="{ED37406A-9A0F-6F63-B85C-CC519D338D82}"/>
              </a:ext>
            </a:extLst>
          </p:cNvPr>
          <p:cNvPicPr>
            <a:picLocks noChangeAspect="1"/>
          </p:cNvPicPr>
          <p:nvPr/>
        </p:nvPicPr>
        <p:blipFill>
          <a:blip r:embed="rId3"/>
          <a:stretch>
            <a:fillRect/>
          </a:stretch>
        </p:blipFill>
        <p:spPr>
          <a:xfrm>
            <a:off x="5556346" y="0"/>
            <a:ext cx="3587654" cy="5143500"/>
          </a:xfrm>
          <a:prstGeom prst="rect">
            <a:avLst/>
          </a:prstGeom>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6"/>
        <p:cNvGrpSpPr/>
        <p:nvPr/>
      </p:nvGrpSpPr>
      <p:grpSpPr>
        <a:xfrm>
          <a:off x="0" y="0"/>
          <a:ext cx="0" cy="0"/>
          <a:chOff x="0" y="0"/>
          <a:chExt cx="0" cy="0"/>
        </a:xfrm>
      </p:grpSpPr>
      <p:sp>
        <p:nvSpPr>
          <p:cNvPr id="417" name="Google Shape;417;g2ce7d62ffda_0_14"/>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18" name="Google Shape;418;g2ce7d62ffda_0_14"/>
          <p:cNvSpPr txBox="1">
            <a:spLocks noGrp="1"/>
          </p:cNvSpPr>
          <p:nvPr>
            <p:ph type="title"/>
          </p:nvPr>
        </p:nvSpPr>
        <p:spPr>
          <a:xfrm>
            <a:off x="313463" y="154999"/>
            <a:ext cx="7057155" cy="759402"/>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600"/>
              <a:buFont typeface="Calibri"/>
              <a:buNone/>
            </a:pPr>
            <a:r>
              <a:rPr lang="en-US" sz="3000" dirty="0"/>
              <a:t>Testing: Norm Rules Testing Tool </a:t>
            </a:r>
            <a:r>
              <a:rPr lang="en-US" sz="3000" i="1" dirty="0"/>
              <a:t>(animation)</a:t>
            </a:r>
            <a:endParaRPr i="1" dirty="0"/>
          </a:p>
        </p:txBody>
      </p:sp>
      <p:pic>
        <p:nvPicPr>
          <p:cNvPr id="419" name="Google Shape;419;g2ce7d62ffda_0_14"/>
          <p:cNvPicPr preferRelativeResize="0"/>
          <p:nvPr/>
        </p:nvPicPr>
        <p:blipFill>
          <a:blip r:embed="rId3">
            <a:alphaModFix/>
          </a:blip>
          <a:stretch>
            <a:fillRect/>
          </a:stretch>
        </p:blipFill>
        <p:spPr>
          <a:xfrm>
            <a:off x="486389" y="1069400"/>
            <a:ext cx="4459677" cy="3919101"/>
          </a:xfrm>
          <a:prstGeom prst="rect">
            <a:avLst/>
          </a:prstGeom>
          <a:noFill/>
          <a:ln>
            <a:noFill/>
          </a:ln>
        </p:spPr>
      </p:pic>
      <p:sp>
        <p:nvSpPr>
          <p:cNvPr id="3" name="Google Shape;153;p7">
            <a:extLst>
              <a:ext uri="{FF2B5EF4-FFF2-40B4-BE49-F238E27FC236}">
                <a16:creationId xmlns:a16="http://schemas.microsoft.com/office/drawing/2014/main" id="{490BC31E-FE98-7D1B-C2EC-70140BC6B572}"/>
              </a:ext>
            </a:extLst>
          </p:cNvPr>
          <p:cNvSpPr/>
          <p:nvPr/>
        </p:nvSpPr>
        <p:spPr>
          <a:xfrm>
            <a:off x="2797234" y="4689254"/>
            <a:ext cx="2148832" cy="299247"/>
          </a:xfrm>
          <a:prstGeom prst="roundRect">
            <a:avLst>
              <a:gd name="adj" fmla="val 16667"/>
            </a:avLst>
          </a:prstGeom>
          <a:noFill/>
          <a:ln w="152400" cap="flat" cmpd="sng">
            <a:solidFill>
              <a:srgbClr val="EFEF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2" name="TextBox 1">
            <a:extLst>
              <a:ext uri="{FF2B5EF4-FFF2-40B4-BE49-F238E27FC236}">
                <a16:creationId xmlns:a16="http://schemas.microsoft.com/office/drawing/2014/main" id="{D76EFE83-26BD-4C6C-DCEB-0A5D4C6B7BFB}"/>
              </a:ext>
            </a:extLst>
          </p:cNvPr>
          <p:cNvSpPr txBox="1"/>
          <p:nvPr/>
        </p:nvSpPr>
        <p:spPr>
          <a:xfrm>
            <a:off x="5342549" y="1945125"/>
            <a:ext cx="3635195" cy="1384995"/>
          </a:xfrm>
          <a:prstGeom prst="rect">
            <a:avLst/>
          </a:prstGeom>
          <a:noFill/>
        </p:spPr>
        <p:txBody>
          <a:bodyPr wrap="square" rtlCol="0">
            <a:spAutoFit/>
          </a:bodyPr>
          <a:lstStyle/>
          <a:p>
            <a:r>
              <a:rPr lang="en-US" dirty="0"/>
              <a:t>Animation of process:</a:t>
            </a:r>
            <a:br>
              <a:rPr lang="en-US" dirty="0"/>
            </a:br>
            <a:r>
              <a:rPr lang="en-US" dirty="0"/>
              <a:t> </a:t>
            </a:r>
            <a:r>
              <a:rPr lang="en-US" dirty="0">
                <a:hlinkClick r:id="rId4"/>
              </a:rPr>
              <a:t>https://drive.google.com/file/d/1VdWY4btEADgt-nf7AdgJqVDfvCdRMFrX/view?usp=drive_link</a:t>
            </a:r>
            <a:r>
              <a:rPr lang="en-US" dirty="0"/>
              <a:t>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45"/>
        <p:cNvGrpSpPr/>
        <p:nvPr/>
      </p:nvGrpSpPr>
      <p:grpSpPr>
        <a:xfrm>
          <a:off x="0" y="0"/>
          <a:ext cx="0" cy="0"/>
          <a:chOff x="0" y="0"/>
          <a:chExt cx="0" cy="0"/>
        </a:xfrm>
      </p:grpSpPr>
      <p:sp>
        <p:nvSpPr>
          <p:cNvPr id="446" name="Google Shape;446;g2ce7d62ffda_0_48"/>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47" name="Google Shape;447;g2ce7d62ffda_0_48"/>
          <p:cNvSpPr txBox="1">
            <a:spLocks noGrp="1"/>
          </p:cNvSpPr>
          <p:nvPr>
            <p:ph type="title"/>
          </p:nvPr>
        </p:nvSpPr>
        <p:spPr>
          <a:xfrm>
            <a:off x="512488" y="71025"/>
            <a:ext cx="5167875" cy="104372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Testing: Harvest subsets</a:t>
            </a:r>
            <a:endParaRPr dirty="0"/>
          </a:p>
        </p:txBody>
      </p:sp>
      <p:sp>
        <p:nvSpPr>
          <p:cNvPr id="448" name="Google Shape;448;g2ce7d62ffda_0_48"/>
          <p:cNvSpPr txBox="1">
            <a:spLocks noGrp="1"/>
          </p:cNvSpPr>
          <p:nvPr>
            <p:ph type="body" idx="1"/>
          </p:nvPr>
        </p:nvSpPr>
        <p:spPr>
          <a:xfrm>
            <a:off x="512488" y="998270"/>
            <a:ext cx="7955400" cy="3750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r>
              <a:rPr lang="en-US" sz="1500" dirty="0"/>
              <a:t>If you don’t want to test your rules on the whole set of data, you can limit by date or set name.</a:t>
            </a:r>
            <a:endParaRPr sz="1500" dirty="0"/>
          </a:p>
        </p:txBody>
      </p:sp>
      <p:pic>
        <p:nvPicPr>
          <p:cNvPr id="449" name="Google Shape;449;g2ce7d62ffda_0_48"/>
          <p:cNvPicPr preferRelativeResize="0"/>
          <p:nvPr/>
        </p:nvPicPr>
        <p:blipFill>
          <a:blip r:embed="rId3">
            <a:alphaModFix/>
          </a:blip>
          <a:stretch>
            <a:fillRect/>
          </a:stretch>
        </p:blipFill>
        <p:spPr>
          <a:xfrm>
            <a:off x="0" y="1542849"/>
            <a:ext cx="9144001" cy="291402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37"/>
        <p:cNvGrpSpPr/>
        <p:nvPr/>
      </p:nvGrpSpPr>
      <p:grpSpPr>
        <a:xfrm>
          <a:off x="0" y="0"/>
          <a:ext cx="0" cy="0"/>
          <a:chOff x="0" y="0"/>
          <a:chExt cx="0" cy="0"/>
        </a:xfrm>
      </p:grpSpPr>
      <p:sp>
        <p:nvSpPr>
          <p:cNvPr id="439" name="Google Shape;439;g2ce7d62ffda_0_41"/>
          <p:cNvSpPr txBox="1">
            <a:spLocks noGrp="1"/>
          </p:cNvSpPr>
          <p:nvPr>
            <p:ph type="title"/>
          </p:nvPr>
        </p:nvSpPr>
        <p:spPr>
          <a:xfrm>
            <a:off x="420124" y="-39125"/>
            <a:ext cx="4990076" cy="122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Testing: Repeating Harvests</a:t>
            </a:r>
            <a:endParaRPr dirty="0"/>
          </a:p>
        </p:txBody>
      </p:sp>
      <p:sp>
        <p:nvSpPr>
          <p:cNvPr id="440" name="Google Shape;440;g2ce7d62ffda_0_41"/>
          <p:cNvSpPr txBox="1">
            <a:spLocks noGrp="1"/>
          </p:cNvSpPr>
          <p:nvPr>
            <p:ph type="body" idx="1"/>
          </p:nvPr>
        </p:nvSpPr>
        <p:spPr>
          <a:xfrm>
            <a:off x="420124" y="1006384"/>
            <a:ext cx="5112458" cy="3418825"/>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000" dirty="0"/>
              <a:t>When repeating test harvests, you will need to:</a:t>
            </a:r>
            <a:endParaRPr sz="2000" dirty="0"/>
          </a:p>
          <a:p>
            <a:pPr marL="0" lvl="0" indent="0" algn="l" rtl="0">
              <a:lnSpc>
                <a:spcPct val="90000"/>
              </a:lnSpc>
              <a:spcBef>
                <a:spcPts val="0"/>
              </a:spcBef>
              <a:spcAft>
                <a:spcPts val="0"/>
              </a:spcAft>
              <a:buNone/>
            </a:pPr>
            <a:endParaRPr sz="2000" dirty="0"/>
          </a:p>
          <a:p>
            <a:pPr marL="0" lvl="0" indent="0" algn="l" rtl="0">
              <a:lnSpc>
                <a:spcPct val="90000"/>
              </a:lnSpc>
              <a:spcBef>
                <a:spcPts val="0"/>
              </a:spcBef>
              <a:spcAft>
                <a:spcPts val="0"/>
              </a:spcAft>
              <a:buNone/>
            </a:pPr>
            <a:r>
              <a:rPr lang="en-US" sz="2000" dirty="0"/>
              <a:t>Reset the harvest start date on your import profile</a:t>
            </a:r>
          </a:p>
          <a:p>
            <a:pPr marL="0" lvl="0" indent="0" algn="l" rtl="0">
              <a:lnSpc>
                <a:spcPct val="90000"/>
              </a:lnSpc>
              <a:spcBef>
                <a:spcPts val="0"/>
              </a:spcBef>
              <a:spcAft>
                <a:spcPts val="0"/>
              </a:spcAft>
              <a:buNone/>
            </a:pPr>
            <a:endParaRPr lang="en-US" sz="2000" dirty="0"/>
          </a:p>
          <a:p>
            <a:pPr marL="0" lvl="0" indent="0" algn="l" rtl="0">
              <a:lnSpc>
                <a:spcPct val="90000"/>
              </a:lnSpc>
              <a:spcBef>
                <a:spcPts val="0"/>
              </a:spcBef>
              <a:spcAft>
                <a:spcPts val="0"/>
              </a:spcAft>
              <a:buNone/>
            </a:pPr>
            <a:r>
              <a:rPr lang="en-US" sz="2000" dirty="0"/>
              <a:t>	and</a:t>
            </a:r>
            <a:endParaRPr sz="2000" dirty="0"/>
          </a:p>
          <a:p>
            <a:pPr marL="0" lvl="0" indent="0" algn="l" rtl="0">
              <a:lnSpc>
                <a:spcPct val="90000"/>
              </a:lnSpc>
              <a:spcBef>
                <a:spcPts val="0"/>
              </a:spcBef>
              <a:spcAft>
                <a:spcPts val="0"/>
              </a:spcAft>
              <a:buNone/>
            </a:pPr>
            <a:endParaRPr sz="2000" dirty="0"/>
          </a:p>
          <a:p>
            <a:pPr marL="0" lvl="0" indent="0" algn="l" rtl="0">
              <a:lnSpc>
                <a:spcPct val="90000"/>
              </a:lnSpc>
              <a:spcBef>
                <a:spcPts val="0"/>
              </a:spcBef>
              <a:spcAft>
                <a:spcPts val="0"/>
              </a:spcAft>
              <a:buNone/>
            </a:pPr>
            <a:r>
              <a:rPr lang="en-US" sz="2000" dirty="0"/>
              <a:t>Either:</a:t>
            </a:r>
            <a:endParaRPr sz="2000" dirty="0"/>
          </a:p>
          <a:p>
            <a:pPr marL="457200" lvl="0" indent="-323850" algn="l" rtl="0">
              <a:lnSpc>
                <a:spcPct val="90000"/>
              </a:lnSpc>
              <a:spcBef>
                <a:spcPts val="0"/>
              </a:spcBef>
              <a:spcAft>
                <a:spcPts val="0"/>
              </a:spcAft>
              <a:buSzPts val="1500"/>
              <a:buChar char="-"/>
            </a:pPr>
            <a:r>
              <a:rPr lang="en-US" sz="2000" dirty="0"/>
              <a:t>Use the “Reload and Delete” option on the import profile</a:t>
            </a:r>
            <a:endParaRPr sz="2000" dirty="0"/>
          </a:p>
          <a:p>
            <a:pPr marL="0" lvl="0" indent="0" algn="l" rtl="0">
              <a:lnSpc>
                <a:spcPct val="90000"/>
              </a:lnSpc>
              <a:spcBef>
                <a:spcPts val="0"/>
              </a:spcBef>
              <a:spcAft>
                <a:spcPts val="0"/>
              </a:spcAft>
              <a:buNone/>
            </a:pPr>
            <a:endParaRPr sz="2000" dirty="0"/>
          </a:p>
          <a:p>
            <a:pPr marL="457200" lvl="0" indent="-323850" algn="l" rtl="0">
              <a:lnSpc>
                <a:spcPct val="90000"/>
              </a:lnSpc>
              <a:spcBef>
                <a:spcPts val="0"/>
              </a:spcBef>
              <a:spcAft>
                <a:spcPts val="0"/>
              </a:spcAft>
              <a:buSzPts val="1500"/>
              <a:buChar char="-"/>
            </a:pPr>
            <a:r>
              <a:rPr lang="en-US" sz="2000" dirty="0"/>
              <a:t>Use Admin &gt; Run a Job &gt; Delete External Data Sources to delete the records, then run the import profile</a:t>
            </a:r>
            <a:endParaRPr sz="2000" dirty="0"/>
          </a:p>
        </p:txBody>
      </p:sp>
      <p:pic>
        <p:nvPicPr>
          <p:cNvPr id="6" name="Picture 5" descr="A drawing of a person with an object&#10;&#10;Description automatically generated">
            <a:extLst>
              <a:ext uri="{FF2B5EF4-FFF2-40B4-BE49-F238E27FC236}">
                <a16:creationId xmlns:a16="http://schemas.microsoft.com/office/drawing/2014/main" id="{5E180B69-8113-7167-D51A-AE9707481771}"/>
              </a:ext>
            </a:extLst>
          </p:cNvPr>
          <p:cNvPicPr>
            <a:picLocks noChangeAspect="1"/>
          </p:cNvPicPr>
          <p:nvPr/>
        </p:nvPicPr>
        <p:blipFill>
          <a:blip r:embed="rId3"/>
          <a:stretch>
            <a:fillRect/>
          </a:stretch>
        </p:blipFill>
        <p:spPr>
          <a:xfrm>
            <a:off x="5815853" y="1"/>
            <a:ext cx="3328147" cy="5143500"/>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1"/>
        <p:cNvGrpSpPr/>
        <p:nvPr/>
      </p:nvGrpSpPr>
      <p:grpSpPr>
        <a:xfrm>
          <a:off x="0" y="0"/>
          <a:ext cx="0" cy="0"/>
          <a:chOff x="0" y="0"/>
          <a:chExt cx="0" cy="0"/>
        </a:xfrm>
      </p:grpSpPr>
      <p:sp>
        <p:nvSpPr>
          <p:cNvPr id="462" name="Google Shape;462;g2ce7d62ffda_0_76"/>
          <p:cNvSpPr/>
          <p:nvPr/>
        </p:nvSpPr>
        <p:spPr>
          <a:xfrm>
            <a:off x="0" y="0"/>
            <a:ext cx="9141600" cy="51435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alibri"/>
              <a:ea typeface="Calibri"/>
              <a:cs typeface="Calibri"/>
              <a:sym typeface="Calibri"/>
            </a:endParaRPr>
          </a:p>
        </p:txBody>
      </p:sp>
      <p:sp>
        <p:nvSpPr>
          <p:cNvPr id="463" name="Google Shape;463;g2ce7d62ffda_0_76"/>
          <p:cNvSpPr txBox="1">
            <a:spLocks noGrp="1"/>
          </p:cNvSpPr>
          <p:nvPr>
            <p:ph type="title"/>
          </p:nvPr>
        </p:nvSpPr>
        <p:spPr>
          <a:xfrm>
            <a:off x="420125" y="171327"/>
            <a:ext cx="4064573" cy="122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ct val="120000"/>
              <a:buFont typeface="Calibri"/>
              <a:buNone/>
            </a:pPr>
            <a:r>
              <a:rPr lang="en-US" sz="3000" dirty="0"/>
              <a:t>Testing: Primo records overall</a:t>
            </a:r>
            <a:endParaRPr dirty="0"/>
          </a:p>
        </p:txBody>
      </p:sp>
      <p:sp>
        <p:nvSpPr>
          <p:cNvPr id="464" name="Google Shape;464;g2ce7d62ffda_0_76"/>
          <p:cNvSpPr txBox="1">
            <a:spLocks noGrp="1"/>
          </p:cNvSpPr>
          <p:nvPr>
            <p:ph type="body" idx="1"/>
          </p:nvPr>
        </p:nvSpPr>
        <p:spPr>
          <a:xfrm>
            <a:off x="420125" y="1392328"/>
            <a:ext cx="3902493" cy="3579846"/>
          </a:xfrm>
          <a:prstGeom prst="rect">
            <a:avLst/>
          </a:prstGeom>
          <a:noFill/>
          <a:ln>
            <a:noFill/>
          </a:ln>
        </p:spPr>
        <p:txBody>
          <a:bodyPr spcFirstLastPara="1" wrap="square" lIns="91425" tIns="45700" rIns="91425" bIns="45700" anchor="t" anchorCtr="0">
            <a:noAutofit/>
          </a:bodyPr>
          <a:lstStyle/>
          <a:p>
            <a:pPr marL="0" lvl="0" indent="0" algn="l" rtl="0">
              <a:lnSpc>
                <a:spcPct val="90000"/>
              </a:lnSpc>
              <a:spcBef>
                <a:spcPts val="0"/>
              </a:spcBef>
              <a:spcAft>
                <a:spcPts val="0"/>
              </a:spcAft>
              <a:buNone/>
            </a:pPr>
            <a:r>
              <a:rPr lang="en-US" sz="2000" dirty="0"/>
              <a:t>Search for your identifier prefix and look for…</a:t>
            </a:r>
            <a:endParaRPr sz="2000" dirty="0"/>
          </a:p>
          <a:p>
            <a:pPr marL="0" lvl="0" indent="0" algn="l" rtl="0">
              <a:lnSpc>
                <a:spcPct val="90000"/>
              </a:lnSpc>
              <a:spcBef>
                <a:spcPts val="0"/>
              </a:spcBef>
              <a:spcAft>
                <a:spcPts val="0"/>
              </a:spcAft>
              <a:buNone/>
            </a:pPr>
            <a:endParaRPr sz="2000" dirty="0"/>
          </a:p>
          <a:p>
            <a:pPr marL="0" lvl="0" indent="0" algn="l" rtl="0">
              <a:lnSpc>
                <a:spcPct val="90000"/>
              </a:lnSpc>
              <a:spcBef>
                <a:spcPts val="0"/>
              </a:spcBef>
              <a:spcAft>
                <a:spcPts val="0"/>
              </a:spcAft>
              <a:buNone/>
            </a:pPr>
            <a:r>
              <a:rPr lang="en-US" sz="2000" dirty="0"/>
              <a:t>Facets:</a:t>
            </a:r>
            <a:endParaRPr sz="2000" dirty="0"/>
          </a:p>
          <a:p>
            <a:pPr marL="457200" lvl="0" indent="-323850" algn="l" rtl="0">
              <a:lnSpc>
                <a:spcPct val="90000"/>
              </a:lnSpc>
              <a:spcBef>
                <a:spcPts val="0"/>
              </a:spcBef>
              <a:spcAft>
                <a:spcPts val="0"/>
              </a:spcAft>
              <a:buSzPts val="1500"/>
              <a:buChar char="-"/>
            </a:pPr>
            <a:r>
              <a:rPr lang="en-US" sz="2000" dirty="0"/>
              <a:t>Resource types, </a:t>
            </a:r>
            <a:r>
              <a:rPr lang="en-US" sz="2000" dirty="0" err="1"/>
              <a:t>esp</a:t>
            </a:r>
            <a:r>
              <a:rPr lang="en-US" sz="2000" dirty="0"/>
              <a:t> “Other”</a:t>
            </a:r>
            <a:endParaRPr sz="2000" dirty="0"/>
          </a:p>
          <a:p>
            <a:pPr marL="457200" lvl="0" indent="-323850" algn="l" rtl="0">
              <a:lnSpc>
                <a:spcPct val="90000"/>
              </a:lnSpc>
              <a:spcBef>
                <a:spcPts val="0"/>
              </a:spcBef>
              <a:spcAft>
                <a:spcPts val="0"/>
              </a:spcAft>
              <a:buSzPts val="1500"/>
              <a:buChar char="-"/>
            </a:pPr>
            <a:r>
              <a:rPr lang="en-US" sz="2000" dirty="0"/>
              <a:t>Unexpected facet values</a:t>
            </a:r>
            <a:endParaRPr sz="2000" dirty="0"/>
          </a:p>
          <a:p>
            <a:pPr marL="0" lvl="0" indent="0" algn="l" rtl="0">
              <a:lnSpc>
                <a:spcPct val="90000"/>
              </a:lnSpc>
              <a:spcBef>
                <a:spcPts val="0"/>
              </a:spcBef>
              <a:spcAft>
                <a:spcPts val="0"/>
              </a:spcAft>
              <a:buNone/>
            </a:pPr>
            <a:endParaRPr lang="en-US" sz="2000" dirty="0"/>
          </a:p>
          <a:p>
            <a:pPr marL="0" lvl="0" indent="0" algn="l" rtl="0">
              <a:lnSpc>
                <a:spcPct val="90000"/>
              </a:lnSpc>
              <a:spcBef>
                <a:spcPts val="0"/>
              </a:spcBef>
              <a:spcAft>
                <a:spcPts val="0"/>
              </a:spcAft>
              <a:buNone/>
            </a:pPr>
            <a:r>
              <a:rPr lang="en-US" sz="2000" dirty="0"/>
              <a:t>Records:</a:t>
            </a:r>
            <a:endParaRPr sz="2000" dirty="0"/>
          </a:p>
          <a:p>
            <a:pPr marL="457200" lvl="0" indent="-323850" algn="l" rtl="0">
              <a:spcBef>
                <a:spcPts val="0"/>
              </a:spcBef>
              <a:spcAft>
                <a:spcPts val="0"/>
              </a:spcAft>
              <a:buSzPts val="1500"/>
              <a:buChar char="-"/>
            </a:pPr>
            <a:r>
              <a:rPr lang="en-US" sz="2000" dirty="0"/>
              <a:t>Total # of records</a:t>
            </a:r>
            <a:endParaRPr sz="2000" dirty="0"/>
          </a:p>
          <a:p>
            <a:pPr marL="457200" lvl="0" indent="-323850" algn="l" rtl="0">
              <a:spcBef>
                <a:spcPts val="0"/>
              </a:spcBef>
              <a:spcAft>
                <a:spcPts val="0"/>
              </a:spcAft>
              <a:buSzPts val="1500"/>
              <a:buChar char="-"/>
            </a:pPr>
            <a:r>
              <a:rPr lang="en-US" sz="2000" dirty="0"/>
              <a:t>Records without titles</a:t>
            </a:r>
            <a:endParaRPr sz="2000" dirty="0"/>
          </a:p>
          <a:p>
            <a:pPr marL="457200" lvl="0" indent="-323850" algn="l" rtl="0">
              <a:spcBef>
                <a:spcPts val="0"/>
              </a:spcBef>
              <a:spcAft>
                <a:spcPts val="0"/>
              </a:spcAft>
              <a:buSzPts val="1500"/>
              <a:buChar char="-"/>
            </a:pPr>
            <a:r>
              <a:rPr lang="en-US" sz="2000" dirty="0"/>
              <a:t>Open access indicators</a:t>
            </a:r>
            <a:endParaRPr sz="2000" dirty="0"/>
          </a:p>
        </p:txBody>
      </p:sp>
      <p:pic>
        <p:nvPicPr>
          <p:cNvPr id="465" name="Google Shape;465;g2ce7d62ffda_0_76"/>
          <p:cNvPicPr preferRelativeResize="0"/>
          <p:nvPr/>
        </p:nvPicPr>
        <p:blipFill>
          <a:blip r:embed="rId3">
            <a:alphaModFix/>
          </a:blip>
          <a:stretch>
            <a:fillRect/>
          </a:stretch>
        </p:blipFill>
        <p:spPr>
          <a:xfrm>
            <a:off x="4642614" y="0"/>
            <a:ext cx="5659609" cy="514350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8"/>
        <p:cNvGrpSpPr/>
        <p:nvPr/>
      </p:nvGrpSpPr>
      <p:grpSpPr>
        <a:xfrm>
          <a:off x="0" y="0"/>
          <a:ext cx="0" cy="0"/>
          <a:chOff x="0" y="0"/>
          <a:chExt cx="0" cy="0"/>
        </a:xfrm>
      </p:grpSpPr>
      <p:sp>
        <p:nvSpPr>
          <p:cNvPr id="149" name="Google Shape;149;p7"/>
          <p:cNvSpPr txBox="1"/>
          <p:nvPr/>
        </p:nvSpPr>
        <p:spPr>
          <a:xfrm rot="-372">
            <a:off x="535687" y="4133550"/>
            <a:ext cx="2769600" cy="813300"/>
          </a:xfrm>
          <a:prstGeom prst="rect">
            <a:avLst/>
          </a:prstGeom>
          <a:solidFill>
            <a:srgbClr val="EFEF1E"/>
          </a:solid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100" b="1" dirty="0">
                <a:solidFill>
                  <a:schemeClr val="dk1"/>
                </a:solidFill>
                <a:latin typeface="Calibri"/>
                <a:ea typeface="Calibri"/>
                <a:cs typeface="Calibri"/>
                <a:sym typeface="Calibri"/>
              </a:rPr>
              <a:t>We’re covering just the highlighted parts today</a:t>
            </a:r>
            <a:endParaRPr sz="2100" b="1" dirty="0">
              <a:solidFill>
                <a:schemeClr val="dk1"/>
              </a:solidFill>
              <a:latin typeface="Calibri"/>
              <a:ea typeface="Calibri"/>
              <a:cs typeface="Calibri"/>
              <a:sym typeface="Calibri"/>
            </a:endParaRPr>
          </a:p>
        </p:txBody>
      </p:sp>
      <p:grpSp>
        <p:nvGrpSpPr>
          <p:cNvPr id="150" name="Google Shape;150;p7"/>
          <p:cNvGrpSpPr/>
          <p:nvPr/>
        </p:nvGrpSpPr>
        <p:grpSpPr>
          <a:xfrm>
            <a:off x="4208090" y="2387250"/>
            <a:ext cx="4431197" cy="2492540"/>
            <a:chOff x="3425100" y="1993025"/>
            <a:chExt cx="5459974" cy="3071225"/>
          </a:xfrm>
        </p:grpSpPr>
        <p:pic>
          <p:nvPicPr>
            <p:cNvPr id="151" name="Google Shape;151;p7"/>
            <p:cNvPicPr preferRelativeResize="0"/>
            <p:nvPr/>
          </p:nvPicPr>
          <p:blipFill rotWithShape="1">
            <a:blip r:embed="rId3">
              <a:alphaModFix/>
            </a:blip>
            <a:srcRect t="278" b="278"/>
            <a:stretch/>
          </p:blipFill>
          <p:spPr>
            <a:xfrm>
              <a:off x="3425100" y="1993025"/>
              <a:ext cx="5459974" cy="3071225"/>
            </a:xfrm>
            <a:prstGeom prst="rect">
              <a:avLst/>
            </a:prstGeom>
            <a:noFill/>
            <a:ln>
              <a:noFill/>
            </a:ln>
          </p:spPr>
        </p:pic>
        <p:sp>
          <p:nvSpPr>
            <p:cNvPr id="152" name="Google Shape;152;p7"/>
            <p:cNvSpPr/>
            <p:nvPr/>
          </p:nvSpPr>
          <p:spPr>
            <a:xfrm>
              <a:off x="3454445" y="2013832"/>
              <a:ext cx="5401200" cy="3029700"/>
            </a:xfrm>
            <a:prstGeom prst="rect">
              <a:avLst/>
            </a:prstGeom>
            <a:solidFill>
              <a:srgbClr val="9F9E9E">
                <a:alpha val="1835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grpSp>
      <p:sp>
        <p:nvSpPr>
          <p:cNvPr id="153" name="Google Shape;153;p7"/>
          <p:cNvSpPr/>
          <p:nvPr/>
        </p:nvSpPr>
        <p:spPr>
          <a:xfrm>
            <a:off x="6453249" y="3551594"/>
            <a:ext cx="931997" cy="598693"/>
          </a:xfrm>
          <a:prstGeom prst="roundRect">
            <a:avLst>
              <a:gd name="adj" fmla="val 16667"/>
            </a:avLst>
          </a:prstGeom>
          <a:noFill/>
          <a:ln w="152400" cap="flat" cmpd="sng">
            <a:solidFill>
              <a:srgbClr val="EFEF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4" name="Google Shape;154;p7"/>
          <p:cNvSpPr/>
          <p:nvPr/>
        </p:nvSpPr>
        <p:spPr>
          <a:xfrm>
            <a:off x="7338271" y="3534707"/>
            <a:ext cx="931997" cy="598693"/>
          </a:xfrm>
          <a:prstGeom prst="roundRect">
            <a:avLst>
              <a:gd name="adj" fmla="val 16667"/>
            </a:avLst>
          </a:prstGeom>
          <a:noFill/>
          <a:ln w="152400" cap="flat" cmpd="sng">
            <a:solidFill>
              <a:srgbClr val="EFEF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5" name="Google Shape;155;p7"/>
          <p:cNvSpPr/>
          <p:nvPr/>
        </p:nvSpPr>
        <p:spPr>
          <a:xfrm>
            <a:off x="4988275" y="4222381"/>
            <a:ext cx="931997" cy="598693"/>
          </a:xfrm>
          <a:prstGeom prst="roundRect">
            <a:avLst>
              <a:gd name="adj" fmla="val 16667"/>
            </a:avLst>
          </a:prstGeom>
          <a:noFill/>
          <a:ln w="152400" cap="flat" cmpd="sng">
            <a:solidFill>
              <a:srgbClr val="EFEF1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Calibri"/>
              <a:ea typeface="Calibri"/>
              <a:cs typeface="Calibri"/>
              <a:sym typeface="Calibri"/>
            </a:endParaRPr>
          </a:p>
        </p:txBody>
      </p:sp>
      <p:sp>
        <p:nvSpPr>
          <p:cNvPr id="156" name="Google Shape;156;p7"/>
          <p:cNvSpPr txBox="1">
            <a:spLocks noGrp="1"/>
          </p:cNvSpPr>
          <p:nvPr>
            <p:ph type="title" idx="4294967295"/>
          </p:nvPr>
        </p:nvSpPr>
        <p:spPr>
          <a:xfrm>
            <a:off x="118210" y="940633"/>
            <a:ext cx="9144000" cy="112170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ct val="162000"/>
              <a:buFont typeface="Calibri"/>
              <a:buNone/>
            </a:pPr>
            <a:r>
              <a:rPr lang="en-US" sz="2222" dirty="0">
                <a:solidFill>
                  <a:schemeClr val="dk1"/>
                </a:solidFill>
                <a:highlight>
                  <a:srgbClr val="EAEAEA"/>
                </a:highlight>
              </a:rPr>
              <a:t>Stethers, Lori (2023) </a:t>
            </a:r>
            <a:r>
              <a:rPr lang="en-US" sz="2222" i="1" dirty="0">
                <a:solidFill>
                  <a:schemeClr val="dk1"/>
                </a:solidFill>
                <a:highlight>
                  <a:srgbClr val="EAEAEA"/>
                </a:highlight>
              </a:rPr>
              <a:t>Ingest Institutional Repository Content to Primo VE via OAI-PMH.</a:t>
            </a:r>
            <a:r>
              <a:rPr lang="en-US" sz="1700" dirty="0">
                <a:solidFill>
                  <a:schemeClr val="dk1"/>
                </a:solidFill>
                <a:highlight>
                  <a:srgbClr val="EAEAEA"/>
                </a:highlight>
              </a:rPr>
              <a:t> </a:t>
            </a:r>
            <a:endParaRPr sz="1700" dirty="0">
              <a:solidFill>
                <a:schemeClr val="dk1"/>
              </a:solidFill>
              <a:highlight>
                <a:srgbClr val="EAEAEA"/>
              </a:highlight>
            </a:endParaRPr>
          </a:p>
          <a:p>
            <a:pPr marL="0" lvl="0" indent="0" algn="l" rtl="0">
              <a:lnSpc>
                <a:spcPct val="90000"/>
              </a:lnSpc>
              <a:spcBef>
                <a:spcPts val="0"/>
              </a:spcBef>
              <a:spcAft>
                <a:spcPts val="0"/>
              </a:spcAft>
              <a:buClr>
                <a:schemeClr val="dk1"/>
              </a:buClr>
              <a:buSzPct val="211764"/>
              <a:buFont typeface="Calibri"/>
              <a:buNone/>
            </a:pPr>
            <a:endParaRPr sz="1700" dirty="0">
              <a:solidFill>
                <a:schemeClr val="dk1"/>
              </a:solidFill>
              <a:highlight>
                <a:srgbClr val="EAEAEA"/>
              </a:highlight>
            </a:endParaRPr>
          </a:p>
          <a:p>
            <a:pPr marL="0" lvl="0" indent="0" algn="l" rtl="0">
              <a:spcBef>
                <a:spcPts val="0"/>
              </a:spcBef>
              <a:spcAft>
                <a:spcPts val="0"/>
              </a:spcAft>
              <a:buClr>
                <a:schemeClr val="dk1"/>
              </a:buClr>
              <a:buSzPct val="162000"/>
              <a:buFont typeface="Calibri"/>
              <a:buNone/>
            </a:pPr>
            <a:r>
              <a:rPr lang="en-US" sz="2222" dirty="0">
                <a:solidFill>
                  <a:schemeClr val="dk1"/>
                </a:solidFill>
              </a:rPr>
              <a:t>https://documents.el-una.org/id/eprint/2223/</a:t>
            </a:r>
            <a:br>
              <a:rPr lang="en-US" sz="2222" dirty="0">
                <a:solidFill>
                  <a:schemeClr val="dk1"/>
                </a:solidFill>
              </a:rPr>
            </a:br>
            <a:r>
              <a:rPr lang="en-US" sz="2222" dirty="0">
                <a:solidFill>
                  <a:schemeClr val="dk1"/>
                </a:solidFill>
              </a:rPr>
              <a:t>https://github.com/lstethers/primove-normrules/</a:t>
            </a:r>
            <a:endParaRPr sz="1700" dirty="0">
              <a:solidFill>
                <a:schemeClr val="dk1"/>
              </a:solidFill>
              <a:highlight>
                <a:srgbClr val="EAEAEA"/>
              </a:highlight>
            </a:endParaRPr>
          </a:p>
        </p:txBody>
      </p:sp>
      <p:sp>
        <p:nvSpPr>
          <p:cNvPr id="157" name="Google Shape;157;p7"/>
          <p:cNvSpPr txBox="1">
            <a:spLocks noGrp="1"/>
          </p:cNvSpPr>
          <p:nvPr>
            <p:ph type="title" idx="4294967295"/>
          </p:nvPr>
        </p:nvSpPr>
        <p:spPr>
          <a:xfrm>
            <a:off x="365074" y="8107"/>
            <a:ext cx="5089200" cy="112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solidFill>
                  <a:schemeClr val="dk1"/>
                </a:solidFill>
              </a:rPr>
              <a:t>Last year’s topic</a:t>
            </a:r>
            <a:r>
              <a:rPr lang="en-US" sz="3000" b="1" dirty="0">
                <a:solidFill>
                  <a:schemeClr val="dk1"/>
                </a:solidFill>
              </a:rPr>
              <a:t> </a:t>
            </a:r>
            <a:r>
              <a:rPr lang="en-US" sz="3000" dirty="0">
                <a:solidFill>
                  <a:schemeClr val="dk1"/>
                </a:solidFill>
              </a:rPr>
              <a:t>…</a:t>
            </a:r>
            <a:endParaRPr dirty="0">
              <a:solidFill>
                <a:schemeClr val="dk1"/>
              </a:solidFill>
            </a:endParaRPr>
          </a:p>
        </p:txBody>
      </p:sp>
      <p:pic>
        <p:nvPicPr>
          <p:cNvPr id="2" name="Google Shape;110;p1">
            <a:extLst>
              <a:ext uri="{FF2B5EF4-FFF2-40B4-BE49-F238E27FC236}">
                <a16:creationId xmlns:a16="http://schemas.microsoft.com/office/drawing/2014/main" id="{C46E8F52-D68E-C7D6-1C5B-9E1B71DEF312}"/>
              </a:ext>
            </a:extLst>
          </p:cNvPr>
          <p:cNvPicPr preferRelativeResize="0"/>
          <p:nvPr/>
        </p:nvPicPr>
        <p:blipFill>
          <a:blip r:embed="rId4">
            <a:alphaModFix/>
          </a:blip>
          <a:stretch>
            <a:fillRect/>
          </a:stretch>
        </p:blipFill>
        <p:spPr>
          <a:xfrm>
            <a:off x="1057712" y="2387250"/>
            <a:ext cx="1662601" cy="1662601"/>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5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69"/>
        <p:cNvGrpSpPr/>
        <p:nvPr/>
      </p:nvGrpSpPr>
      <p:grpSpPr>
        <a:xfrm>
          <a:off x="0" y="0"/>
          <a:ext cx="0" cy="0"/>
          <a:chOff x="0" y="0"/>
          <a:chExt cx="0" cy="0"/>
        </a:xfrm>
      </p:grpSpPr>
      <p:sp>
        <p:nvSpPr>
          <p:cNvPr id="471" name="Google Shape;471;g2ce7d62ffda_0_65"/>
          <p:cNvSpPr txBox="1">
            <a:spLocks noGrp="1"/>
          </p:cNvSpPr>
          <p:nvPr>
            <p:ph type="title"/>
          </p:nvPr>
        </p:nvSpPr>
        <p:spPr>
          <a:xfrm>
            <a:off x="476612" y="154998"/>
            <a:ext cx="3688200" cy="12210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Testing: Primo full record details</a:t>
            </a:r>
            <a:endParaRPr dirty="0"/>
          </a:p>
        </p:txBody>
      </p:sp>
      <p:sp>
        <p:nvSpPr>
          <p:cNvPr id="472" name="Google Shape;472;g2ce7d62ffda_0_65"/>
          <p:cNvSpPr txBox="1">
            <a:spLocks noGrp="1"/>
          </p:cNvSpPr>
          <p:nvPr>
            <p:ph type="body" idx="1"/>
          </p:nvPr>
        </p:nvSpPr>
        <p:spPr>
          <a:xfrm>
            <a:off x="420125" y="1302327"/>
            <a:ext cx="3422202" cy="3298373"/>
          </a:xfrm>
          <a:prstGeom prst="rect">
            <a:avLst/>
          </a:prstGeom>
          <a:noFill/>
          <a:ln>
            <a:noFill/>
          </a:ln>
        </p:spPr>
        <p:txBody>
          <a:bodyPr spcFirstLastPara="1" wrap="square" lIns="91425" tIns="45700" rIns="91425" bIns="45700" anchor="t" anchorCtr="0">
            <a:noAutofit/>
          </a:bodyPr>
          <a:lstStyle/>
          <a:p>
            <a:pPr marL="342900"/>
            <a:r>
              <a:rPr lang="en-US" sz="2000" dirty="0"/>
              <a:t>Data present, accurate, and formatted correctly</a:t>
            </a:r>
            <a:endParaRPr sz="2000" dirty="0"/>
          </a:p>
          <a:p>
            <a:pPr marL="342900"/>
            <a:endParaRPr sz="2000" dirty="0"/>
          </a:p>
          <a:p>
            <a:pPr marL="342900"/>
            <a:r>
              <a:rPr lang="en-US" sz="2000" dirty="0"/>
              <a:t>Unwanted fields </a:t>
            </a:r>
            <a:endParaRPr sz="2000" dirty="0"/>
          </a:p>
          <a:p>
            <a:pPr marL="342900"/>
            <a:endParaRPr sz="2000" dirty="0"/>
          </a:p>
          <a:p>
            <a:pPr marL="342900"/>
            <a:r>
              <a:rPr lang="en-US" sz="2000" dirty="0"/>
              <a:t>Extraneous data</a:t>
            </a:r>
            <a:endParaRPr sz="2000" dirty="0"/>
          </a:p>
          <a:p>
            <a:pPr marL="342900"/>
            <a:endParaRPr sz="2000" dirty="0"/>
          </a:p>
          <a:p>
            <a:pPr marL="342900"/>
            <a:r>
              <a:rPr lang="en-US" sz="2000" dirty="0"/>
              <a:t>Online access link</a:t>
            </a:r>
            <a:endParaRPr sz="2000" dirty="0"/>
          </a:p>
          <a:p>
            <a:pPr marL="342900"/>
            <a:endParaRPr sz="2000" dirty="0"/>
          </a:p>
          <a:p>
            <a:pPr marL="342900"/>
            <a:endParaRPr sz="2000" dirty="0"/>
          </a:p>
          <a:p>
            <a:pPr marL="0" indent="0">
              <a:buNone/>
            </a:pPr>
            <a:r>
              <a:rPr lang="en-US" sz="2000" dirty="0"/>
              <a:t>Use the Staff View link to see the harvested and normalized DC record</a:t>
            </a:r>
            <a:endParaRPr sz="2000" dirty="0"/>
          </a:p>
        </p:txBody>
      </p:sp>
      <p:pic>
        <p:nvPicPr>
          <p:cNvPr id="473" name="Google Shape;473;g2ce7d62ffda_0_65"/>
          <p:cNvPicPr preferRelativeResize="0"/>
          <p:nvPr/>
        </p:nvPicPr>
        <p:blipFill rotWithShape="1">
          <a:blip r:embed="rId3">
            <a:alphaModFix/>
          </a:blip>
          <a:srcRect b="7278"/>
          <a:stretch/>
        </p:blipFill>
        <p:spPr>
          <a:xfrm>
            <a:off x="4637445" y="0"/>
            <a:ext cx="4905300" cy="556556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53"/>
        <p:cNvGrpSpPr/>
        <p:nvPr/>
      </p:nvGrpSpPr>
      <p:grpSpPr>
        <a:xfrm>
          <a:off x="0" y="0"/>
          <a:ext cx="0" cy="0"/>
          <a:chOff x="0" y="0"/>
          <a:chExt cx="0" cy="0"/>
        </a:xfrm>
      </p:grpSpPr>
      <p:sp>
        <p:nvSpPr>
          <p:cNvPr id="455" name="Google Shape;455;g2ce7d62ffda_0_57"/>
          <p:cNvSpPr txBox="1">
            <a:spLocks noGrp="1"/>
          </p:cNvSpPr>
          <p:nvPr>
            <p:ph type="title"/>
          </p:nvPr>
        </p:nvSpPr>
        <p:spPr>
          <a:xfrm>
            <a:off x="420124" y="127288"/>
            <a:ext cx="8631511" cy="842530"/>
          </a:xfrm>
          <a:prstGeom prst="rect">
            <a:avLst/>
          </a:prstGeom>
          <a:noFill/>
          <a:ln>
            <a:noFill/>
          </a:ln>
        </p:spPr>
        <p:txBody>
          <a:bodyPr spcFirstLastPara="1" wrap="square" lIns="91425" tIns="45700" rIns="91425" bIns="45700" anchor="ctr" anchorCtr="0">
            <a:normAutofit fontScale="90000"/>
          </a:bodyPr>
          <a:lstStyle/>
          <a:p>
            <a:pPr marL="0" lvl="0" indent="0" algn="l" rtl="0">
              <a:lnSpc>
                <a:spcPct val="90000"/>
              </a:lnSpc>
              <a:spcBef>
                <a:spcPts val="0"/>
              </a:spcBef>
              <a:spcAft>
                <a:spcPts val="0"/>
              </a:spcAft>
              <a:buClr>
                <a:schemeClr val="dk1"/>
              </a:buClr>
              <a:buSzPts val="3600"/>
              <a:buFont typeface="Calibri"/>
              <a:buNone/>
            </a:pPr>
            <a:r>
              <a:rPr lang="en-US" sz="3000" dirty="0"/>
              <a:t>Testing: View records in Primo immediately </a:t>
            </a:r>
            <a:r>
              <a:rPr lang="en-US" sz="3000" i="1" dirty="0"/>
              <a:t>(animation)</a:t>
            </a:r>
            <a:endParaRPr i="1" dirty="0"/>
          </a:p>
        </p:txBody>
      </p:sp>
      <p:sp>
        <p:nvSpPr>
          <p:cNvPr id="456" name="Google Shape;456;g2ce7d62ffda_0_57"/>
          <p:cNvSpPr txBox="1">
            <a:spLocks noGrp="1"/>
          </p:cNvSpPr>
          <p:nvPr>
            <p:ph type="body" idx="1"/>
          </p:nvPr>
        </p:nvSpPr>
        <p:spPr>
          <a:xfrm>
            <a:off x="420125" y="1311564"/>
            <a:ext cx="3176100" cy="3289136"/>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0"/>
              </a:spcBef>
              <a:spcAft>
                <a:spcPts val="0"/>
              </a:spcAft>
              <a:buNone/>
            </a:pPr>
            <a:endParaRPr sz="1500" dirty="0"/>
          </a:p>
          <a:p>
            <a:pPr marL="0" lvl="0" indent="0" algn="l" rtl="0">
              <a:lnSpc>
                <a:spcPct val="90000"/>
              </a:lnSpc>
              <a:spcBef>
                <a:spcPts val="0"/>
              </a:spcBef>
              <a:spcAft>
                <a:spcPts val="0"/>
              </a:spcAft>
              <a:buNone/>
            </a:pPr>
            <a:r>
              <a:rPr lang="en-US" sz="2000" dirty="0"/>
              <a:t>Get newly loaded records’ MMS IDs from the Harvest log</a:t>
            </a:r>
          </a:p>
          <a:p>
            <a:pPr marL="0" lvl="0" indent="0" algn="l" rtl="0">
              <a:lnSpc>
                <a:spcPct val="90000"/>
              </a:lnSpc>
              <a:spcBef>
                <a:spcPts val="0"/>
              </a:spcBef>
              <a:spcAft>
                <a:spcPts val="0"/>
              </a:spcAft>
              <a:buNone/>
            </a:pPr>
            <a:endParaRPr lang="en-US" sz="2000" dirty="0"/>
          </a:p>
          <a:p>
            <a:pPr marL="0" lvl="0" indent="0" algn="l" rtl="0">
              <a:lnSpc>
                <a:spcPct val="90000"/>
              </a:lnSpc>
              <a:spcBef>
                <a:spcPts val="0"/>
              </a:spcBef>
              <a:spcAft>
                <a:spcPts val="0"/>
              </a:spcAft>
              <a:buNone/>
            </a:pPr>
            <a:r>
              <a:rPr lang="en-US" sz="1300" dirty="0">
                <a:solidFill>
                  <a:schemeClr val="dk1"/>
                </a:solidFill>
              </a:rPr>
              <a:t>Discovery Import Profile &gt; Ellipses menu on your profile &gt; History &gt; Ellipses menu next to the job you just ran &gt; Report &gt; Report table &gt; Ellipses next to New Records Added &gt; Preview records</a:t>
            </a:r>
            <a:endParaRPr lang="en-US" sz="2000" dirty="0"/>
          </a:p>
          <a:p>
            <a:pPr marL="0" lvl="0" indent="0" algn="l" rtl="0">
              <a:lnSpc>
                <a:spcPct val="90000"/>
              </a:lnSpc>
              <a:spcBef>
                <a:spcPts val="0"/>
              </a:spcBef>
              <a:spcAft>
                <a:spcPts val="0"/>
              </a:spcAft>
              <a:buNone/>
            </a:pPr>
            <a:endParaRPr sz="2000" dirty="0"/>
          </a:p>
          <a:p>
            <a:pPr marL="0" lvl="0" indent="0" algn="l" rtl="0">
              <a:lnSpc>
                <a:spcPct val="90000"/>
              </a:lnSpc>
              <a:spcBef>
                <a:spcPts val="0"/>
              </a:spcBef>
              <a:spcAft>
                <a:spcPts val="0"/>
              </a:spcAft>
              <a:buNone/>
            </a:pPr>
            <a:r>
              <a:rPr lang="en-US" sz="2000" dirty="0"/>
              <a:t>Use the MMS ID to build a URL to the Primo record</a:t>
            </a:r>
            <a:endParaRPr sz="2000" dirty="0"/>
          </a:p>
        </p:txBody>
      </p:sp>
      <p:pic>
        <p:nvPicPr>
          <p:cNvPr id="457" name="Google Shape;457;g2ce7d62ffda_0_57"/>
          <p:cNvPicPr preferRelativeResize="0"/>
          <p:nvPr/>
        </p:nvPicPr>
        <p:blipFill>
          <a:blip r:embed="rId3">
            <a:alphaModFix/>
          </a:blip>
          <a:stretch>
            <a:fillRect/>
          </a:stretch>
        </p:blipFill>
        <p:spPr>
          <a:xfrm>
            <a:off x="3801774" y="1506416"/>
            <a:ext cx="5134276" cy="1526575"/>
          </a:xfrm>
          <a:prstGeom prst="rect">
            <a:avLst/>
          </a:prstGeom>
          <a:noFill/>
          <a:ln>
            <a:noFill/>
          </a:ln>
        </p:spPr>
      </p:pic>
      <p:sp>
        <p:nvSpPr>
          <p:cNvPr id="3" name="TextBox 2">
            <a:extLst>
              <a:ext uri="{FF2B5EF4-FFF2-40B4-BE49-F238E27FC236}">
                <a16:creationId xmlns:a16="http://schemas.microsoft.com/office/drawing/2014/main" id="{C18B2F13-09D0-BDF3-3E3E-A1739F2D08B0}"/>
              </a:ext>
            </a:extLst>
          </p:cNvPr>
          <p:cNvSpPr txBox="1"/>
          <p:nvPr/>
        </p:nvSpPr>
        <p:spPr>
          <a:xfrm>
            <a:off x="3902803" y="3602182"/>
            <a:ext cx="4932218" cy="954107"/>
          </a:xfrm>
          <a:prstGeom prst="rect">
            <a:avLst/>
          </a:prstGeom>
          <a:noFill/>
        </p:spPr>
        <p:txBody>
          <a:bodyPr wrap="square" rtlCol="0">
            <a:spAutoFit/>
          </a:bodyPr>
          <a:lstStyle/>
          <a:p>
            <a:r>
              <a:rPr lang="en-US" dirty="0"/>
              <a:t>Animation of process:</a:t>
            </a:r>
            <a:br>
              <a:rPr lang="en-US" dirty="0"/>
            </a:br>
            <a:r>
              <a:rPr lang="en-US" dirty="0"/>
              <a:t> </a:t>
            </a:r>
            <a:r>
              <a:rPr lang="en-US" dirty="0">
                <a:hlinkClick r:id="rId4"/>
              </a:rPr>
              <a:t>https://drive.google.com/file/d/1Vd2n3y8ihZln6DQU4OAfc_qk0tkJimmU/view?usp=drive_link</a:t>
            </a:r>
            <a:r>
              <a:rPr lang="en-US" dirty="0"/>
              <a:t> </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pic>
        <p:nvPicPr>
          <p:cNvPr id="7" name="Picture 6" descr="People walking on a sidewalk in front of a building&#10;&#10;Description automatically generated">
            <a:extLst>
              <a:ext uri="{FF2B5EF4-FFF2-40B4-BE49-F238E27FC236}">
                <a16:creationId xmlns:a16="http://schemas.microsoft.com/office/drawing/2014/main" id="{1055566E-7668-9459-873F-B3DDCFE3E2CA}"/>
              </a:ext>
            </a:extLst>
          </p:cNvPr>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0" y="0"/>
            <a:ext cx="9156897" cy="5143500"/>
          </a:xfrm>
          <a:prstGeom prst="rect">
            <a:avLst/>
          </a:prstGeom>
        </p:spPr>
      </p:pic>
      <p:sp>
        <p:nvSpPr>
          <p:cNvPr id="3" name="Google Shape;480;g2cfb4813561_0_12">
            <a:extLst>
              <a:ext uri="{FF2B5EF4-FFF2-40B4-BE49-F238E27FC236}">
                <a16:creationId xmlns:a16="http://schemas.microsoft.com/office/drawing/2014/main" id="{0853BB6D-0CE1-DEB0-215E-BAD76034CC0D}"/>
              </a:ext>
            </a:extLst>
          </p:cNvPr>
          <p:cNvSpPr txBox="1"/>
          <p:nvPr/>
        </p:nvSpPr>
        <p:spPr>
          <a:xfrm>
            <a:off x="1143000" y="841771"/>
            <a:ext cx="6858000" cy="2175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000000"/>
              </a:buClr>
              <a:buSzPts val="6000"/>
              <a:buFont typeface="Arial"/>
              <a:buNone/>
            </a:pPr>
            <a:r>
              <a:rPr lang="en-US" sz="6000" b="1" dirty="0">
                <a:solidFill>
                  <a:srgbClr val="FFFFFF"/>
                </a:solidFill>
                <a:latin typeface="Calibri"/>
                <a:ea typeface="Calibri"/>
                <a:cs typeface="Calibri"/>
                <a:sym typeface="Calibri"/>
              </a:rPr>
              <a:t>Additional Resources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2104619079"/>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B30B148-BAEF-2CEE-844D-19B4467BF662}"/>
              </a:ext>
            </a:extLst>
          </p:cNvPr>
          <p:cNvPicPr>
            <a:picLocks noChangeAspect="1"/>
          </p:cNvPicPr>
          <p:nvPr/>
        </p:nvPicPr>
        <p:blipFill rotWithShape="1">
          <a:blip r:embed="rId3"/>
          <a:srcRect l="1617" t="26582" r="2020" b="-6161"/>
          <a:stretch/>
        </p:blipFill>
        <p:spPr>
          <a:xfrm>
            <a:off x="-9099" y="1653310"/>
            <a:ext cx="9162198" cy="3860800"/>
          </a:xfrm>
          <a:prstGeom prst="rect">
            <a:avLst/>
          </a:prstGeom>
        </p:spPr>
      </p:pic>
      <p:sp>
        <p:nvSpPr>
          <p:cNvPr id="5" name="Google Shape;486;g2ca1ee8f43d_0_867">
            <a:extLst>
              <a:ext uri="{FF2B5EF4-FFF2-40B4-BE49-F238E27FC236}">
                <a16:creationId xmlns:a16="http://schemas.microsoft.com/office/drawing/2014/main" id="{25212BEA-0F82-56CF-A210-DD4DDF6713D2}"/>
              </a:ext>
            </a:extLst>
          </p:cNvPr>
          <p:cNvSpPr txBox="1">
            <a:spLocks/>
          </p:cNvSpPr>
          <p:nvPr/>
        </p:nvSpPr>
        <p:spPr>
          <a:xfrm>
            <a:off x="3489574" y="101601"/>
            <a:ext cx="5614060" cy="1431635"/>
          </a:xfrm>
          <a:prstGeom prst="rect">
            <a:avLst/>
          </a:prstGeom>
          <a:noFill/>
          <a:ln>
            <a:noFill/>
          </a:ln>
        </p:spPr>
        <p:txBody>
          <a:bodyPr spcFirstLastPara="1" vert="horz" wrap="square" lIns="91440" tIns="45720" rIns="91440" bIns="45720" rtlCol="0" anchor="ctr" anchorCtr="0">
            <a:normAutofit fontScale="92500" lnSpcReduction="20000"/>
          </a:bodyPr>
          <a:lstStyle>
            <a:defPPr marR="0" lvl="0" algn="l" rtl="0">
              <a:lnSpc>
                <a:spcPct val="100000"/>
              </a:lnSpc>
              <a:spcBef>
                <a:spcPts val="0"/>
              </a:spcBef>
              <a:spcAft>
                <a:spcPts val="0"/>
              </a:spcAft>
            </a:defPPr>
            <a:lvl1pPr marL="457200" marR="0" lvl="0" indent="-361950" algn="ctr" rtl="0">
              <a:lnSpc>
                <a:spcPct val="90000"/>
              </a:lnSpc>
              <a:spcBef>
                <a:spcPts val="750"/>
              </a:spcBef>
              <a:spcAft>
                <a:spcPts val="0"/>
              </a:spcAft>
              <a:buClr>
                <a:schemeClr val="dk1"/>
              </a:buClr>
              <a:buSzPts val="1800"/>
              <a:buFont typeface="Arial"/>
              <a:buNone/>
              <a:defRPr sz="1800" b="0" i="0" u="none" strike="noStrike" cap="none">
                <a:solidFill>
                  <a:schemeClr val="dk1"/>
                </a:solidFill>
                <a:latin typeface="Calibri"/>
                <a:ea typeface="Calibri"/>
                <a:cs typeface="Calibri"/>
                <a:sym typeface="Calibri"/>
              </a:defRPr>
            </a:lvl1pPr>
            <a:lvl2pPr marL="914400" marR="0" lvl="1" indent="-342900" algn="ctr" rtl="0">
              <a:lnSpc>
                <a:spcPct val="90000"/>
              </a:lnSpc>
              <a:spcBef>
                <a:spcPts val="375"/>
              </a:spcBef>
              <a:spcAft>
                <a:spcPts val="0"/>
              </a:spcAft>
              <a:buClr>
                <a:schemeClr val="dk1"/>
              </a:buClr>
              <a:buSzPts val="1500"/>
              <a:buFont typeface="Arial"/>
              <a:buNone/>
              <a:defRPr sz="1500" b="0" i="0" u="none" strike="noStrike" cap="none">
                <a:solidFill>
                  <a:schemeClr val="dk1"/>
                </a:solidFill>
                <a:latin typeface="Calibri"/>
                <a:ea typeface="Calibri"/>
                <a:cs typeface="Calibri"/>
                <a:sym typeface="Calibri"/>
              </a:defRPr>
            </a:lvl2pPr>
            <a:lvl3pPr marL="1371600" marR="0" lvl="2" indent="-323850" algn="ctr" rtl="0">
              <a:lnSpc>
                <a:spcPct val="90000"/>
              </a:lnSpc>
              <a:spcBef>
                <a:spcPts val="375"/>
              </a:spcBef>
              <a:spcAft>
                <a:spcPts val="0"/>
              </a:spcAft>
              <a:buClr>
                <a:schemeClr val="dk1"/>
              </a:buClr>
              <a:buSzPts val="1350"/>
              <a:buFont typeface="Arial"/>
              <a:buNone/>
              <a:defRPr sz="1350" b="0" i="0" u="none" strike="noStrike" cap="none">
                <a:solidFill>
                  <a:schemeClr val="dk1"/>
                </a:solidFill>
                <a:latin typeface="Calibri"/>
                <a:ea typeface="Calibri"/>
                <a:cs typeface="Calibri"/>
                <a:sym typeface="Calibri"/>
              </a:defRPr>
            </a:lvl3pPr>
            <a:lvl4pPr marL="1828800" marR="0" lvl="3"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4pPr>
            <a:lvl5pPr marL="2286000" marR="0" lvl="4"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5pPr>
            <a:lvl6pPr marL="2743200" marR="0" lvl="5"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L="3200400" marR="0" lvl="6"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L="3657600" marR="0" lvl="7"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L="4114800" marR="0" lvl="8" indent="-314325" algn="ctr" rtl="0">
              <a:lnSpc>
                <a:spcPct val="90000"/>
              </a:lnSpc>
              <a:spcBef>
                <a:spcPts val="375"/>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pPr marL="285750" indent="-285750" algn="l">
              <a:buFont typeface="Arial" panose="020B0604020202020204" pitchFamily="34" charset="0"/>
              <a:buChar char="•"/>
            </a:pPr>
            <a:r>
              <a:rPr lang="en-US" sz="1400" u="sng" dirty="0">
                <a:solidFill>
                  <a:schemeClr val="hlink"/>
                </a:solidFill>
                <a:hlinkClick r:id="rId4"/>
              </a:rPr>
              <a:t>Loading Records from External Sources into Primo VE</a:t>
            </a:r>
            <a:endParaRPr lang="en-US" sz="1400" u="sng" dirty="0">
              <a:solidFill>
                <a:schemeClr val="hlink"/>
              </a:solidFill>
            </a:endParaRPr>
          </a:p>
          <a:p>
            <a:pPr marL="285750" indent="-285750" algn="l">
              <a:buFont typeface="Arial" panose="020B0604020202020204" pitchFamily="34" charset="0"/>
              <a:buChar char="•"/>
            </a:pPr>
            <a:endParaRPr lang="en-US" sz="1400" u="sng" dirty="0">
              <a:solidFill>
                <a:schemeClr val="hlink"/>
              </a:solidFill>
            </a:endParaRPr>
          </a:p>
          <a:p>
            <a:pPr marL="285750" indent="-285750" algn="l">
              <a:buFont typeface="Arial" panose="020B0604020202020204" pitchFamily="34" charset="0"/>
              <a:buChar char="•"/>
            </a:pPr>
            <a:r>
              <a:rPr lang="en-US" sz="1400" dirty="0">
                <a:solidFill>
                  <a:srgbClr val="C00000"/>
                </a:solidFill>
                <a:highlight>
                  <a:srgbClr val="FFFFFF"/>
                </a:highlight>
                <a:latin typeface="Calibri" panose="020F0502020204030204" pitchFamily="34" charset="0"/>
                <a:cs typeface="Calibri" panose="020F0502020204030204" pitchFamily="34" charset="0"/>
                <a:hlinkClick r:id="rId5"/>
              </a:rPr>
              <a:t>Configuring Normalization Rules for External Resources (Primo VE)</a:t>
            </a:r>
            <a:endParaRPr lang="en-US" sz="1400" dirty="0">
              <a:solidFill>
                <a:srgbClr val="C00000"/>
              </a:solidFill>
              <a:latin typeface="Calibri" panose="020F0502020204030204" pitchFamily="34" charset="0"/>
              <a:cs typeface="Calibri" panose="020F0502020204030204" pitchFamily="34" charset="0"/>
            </a:endParaRPr>
          </a:p>
          <a:p>
            <a:pPr marL="285750" indent="-285750" algn="l">
              <a:buFont typeface="Arial" panose="020B0604020202020204" pitchFamily="34" charset="0"/>
              <a:buChar char="•"/>
            </a:pPr>
            <a:endParaRPr lang="en-US" sz="1400" dirty="0"/>
          </a:p>
          <a:p>
            <a:pPr marL="285750" indent="-285750" algn="l">
              <a:buFont typeface="Arial" panose="020B0604020202020204" pitchFamily="34" charset="0"/>
              <a:buChar char="•"/>
            </a:pPr>
            <a:r>
              <a:rPr lang="en-US" sz="1400" u="sng" dirty="0">
                <a:solidFill>
                  <a:schemeClr val="hlink"/>
                </a:solidFill>
                <a:hlinkClick r:id="rId6"/>
              </a:rPr>
              <a:t>Mapping to the Display, Facets, and Search Sections in the Primo VE Record (Dublin Core)</a:t>
            </a:r>
            <a:endParaRPr lang="en-US" sz="1400" kern="1200" dirty="0">
              <a:solidFill>
                <a:schemeClr val="tx1"/>
              </a:solidFill>
              <a:latin typeface="+mn-lt"/>
              <a:ea typeface="+mn-ea"/>
              <a:cs typeface="+mn-cs"/>
            </a:endParaRPr>
          </a:p>
        </p:txBody>
      </p:sp>
      <p:sp>
        <p:nvSpPr>
          <p:cNvPr id="6" name="Google Shape;485;g2ca1ee8f43d_0_867">
            <a:extLst>
              <a:ext uri="{FF2B5EF4-FFF2-40B4-BE49-F238E27FC236}">
                <a16:creationId xmlns:a16="http://schemas.microsoft.com/office/drawing/2014/main" id="{33E3DDF8-06D0-8BA2-13BD-F4FC5821BAD9}"/>
              </a:ext>
            </a:extLst>
          </p:cNvPr>
          <p:cNvSpPr txBox="1">
            <a:spLocks/>
          </p:cNvSpPr>
          <p:nvPr/>
        </p:nvSpPr>
        <p:spPr>
          <a:xfrm>
            <a:off x="510704" y="101600"/>
            <a:ext cx="2468166" cy="1319825"/>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R="0" lvl="0" algn="ctr" rtl="0">
              <a:lnSpc>
                <a:spcPct val="90000"/>
              </a:lnSpc>
              <a:spcBef>
                <a:spcPts val="0"/>
              </a:spcBef>
              <a:spcAft>
                <a:spcPts val="0"/>
              </a:spcAft>
              <a:buClr>
                <a:schemeClr val="dk1"/>
              </a:buClr>
              <a:buSzPts val="4500"/>
              <a:buFont typeface="Calibri"/>
              <a:buNone/>
              <a:defRPr sz="45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l">
              <a:spcBef>
                <a:spcPct val="0"/>
              </a:spcBef>
            </a:pPr>
            <a:r>
              <a:rPr lang="en-US" sz="2700" kern="1200" dirty="0">
                <a:solidFill>
                  <a:schemeClr val="tx1"/>
                </a:solidFill>
                <a:latin typeface="+mj-lt"/>
                <a:ea typeface="+mj-ea"/>
                <a:cs typeface="+mj-cs"/>
              </a:rPr>
              <a:t>Ex Libris Resources</a:t>
            </a:r>
          </a:p>
        </p:txBody>
      </p:sp>
    </p:spTree>
    <p:extLst>
      <p:ext uri="{BB962C8B-B14F-4D97-AF65-F5344CB8AC3E}">
        <p14:creationId xmlns:p14="http://schemas.microsoft.com/office/powerpoint/2010/main" val="39404002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4"/>
        <p:cNvGrpSpPr/>
        <p:nvPr/>
      </p:nvGrpSpPr>
      <p:grpSpPr>
        <a:xfrm>
          <a:off x="0" y="0"/>
          <a:ext cx="0" cy="0"/>
          <a:chOff x="0" y="0"/>
          <a:chExt cx="0" cy="0"/>
        </a:xfrm>
      </p:grpSpPr>
      <p:pic>
        <p:nvPicPr>
          <p:cNvPr id="3" name="Picture 2" descr="A building with columns and steps&#10;&#10;Description automatically generated">
            <a:extLst>
              <a:ext uri="{FF2B5EF4-FFF2-40B4-BE49-F238E27FC236}">
                <a16:creationId xmlns:a16="http://schemas.microsoft.com/office/drawing/2014/main" id="{DBB05E6D-C54F-0053-01B3-A8C911D7E4A0}"/>
              </a:ext>
            </a:extLst>
          </p:cNvPr>
          <p:cNvPicPr>
            <a:picLocks noChangeAspect="1"/>
          </p:cNvPicPr>
          <p:nvPr/>
        </p:nvPicPr>
        <p:blipFill rotWithShape="1">
          <a:blip r:embed="rId3"/>
          <a:srcRect t="27102"/>
          <a:stretch/>
        </p:blipFill>
        <p:spPr>
          <a:xfrm>
            <a:off x="0" y="2409619"/>
            <a:ext cx="9143980" cy="2782949"/>
          </a:xfrm>
          <a:prstGeom prst="rect">
            <a:avLst/>
          </a:prstGeom>
        </p:spPr>
      </p:pic>
      <p:sp>
        <p:nvSpPr>
          <p:cNvPr id="486" name="Google Shape;486;g2ca1ee8f43d_0_867"/>
          <p:cNvSpPr txBox="1">
            <a:spLocks noGrp="1"/>
          </p:cNvSpPr>
          <p:nvPr>
            <p:ph type="body" idx="1"/>
          </p:nvPr>
        </p:nvSpPr>
        <p:spPr>
          <a:xfrm>
            <a:off x="3489574" y="101600"/>
            <a:ext cx="5614060" cy="2308019"/>
          </a:xfrm>
          <a:prstGeom prst="rect">
            <a:avLst/>
          </a:prstGeom>
        </p:spPr>
        <p:txBody>
          <a:bodyPr spcFirstLastPara="1" vert="horz" lIns="91440" tIns="45720" rIns="91440" bIns="45720" rtlCol="0" anchor="ctr" anchorCtr="0">
            <a:normAutofit fontScale="77500" lnSpcReduction="20000"/>
          </a:bodyPr>
          <a:lstStyle/>
          <a:p>
            <a:pPr marL="0" lvl="0" indent="-228600">
              <a:spcBef>
                <a:spcPts val="0"/>
              </a:spcBef>
              <a:spcAft>
                <a:spcPts val="600"/>
              </a:spcAft>
              <a:buFont typeface="Arial" panose="020B0604020202020204" pitchFamily="34" charset="0"/>
              <a:buChar char="•"/>
            </a:pPr>
            <a:r>
              <a:rPr lang="en-US" sz="1400" u="sng" kern="1200" dirty="0">
                <a:solidFill>
                  <a:schemeClr val="tx1"/>
                </a:solidFill>
                <a:latin typeface="+mn-lt"/>
                <a:ea typeface="+mn-ea"/>
                <a:cs typeface="+mn-cs"/>
                <a:hlinkClick r:id="rId4"/>
              </a:rPr>
              <a:t>W3 schools XPath tutorial</a:t>
            </a:r>
            <a:endParaRPr lang="en-US" sz="1400" kern="1200" dirty="0">
              <a:solidFill>
                <a:schemeClr val="tx1"/>
              </a:solidFill>
              <a:latin typeface="+mn-lt"/>
              <a:ea typeface="+mn-ea"/>
              <a:cs typeface="+mn-cs"/>
            </a:endParaRPr>
          </a:p>
          <a:p>
            <a:pPr marL="0" lvl="0" indent="-228600">
              <a:spcBef>
                <a:spcPts val="0"/>
              </a:spcBef>
              <a:spcAft>
                <a:spcPts val="600"/>
              </a:spcAft>
              <a:buFont typeface="Arial" panose="020B0604020202020204" pitchFamily="34" charset="0"/>
              <a:buChar char="•"/>
            </a:pPr>
            <a:endParaRPr lang="en-US" sz="1400" kern="1200" dirty="0">
              <a:solidFill>
                <a:schemeClr val="tx1"/>
              </a:solidFill>
              <a:latin typeface="+mn-lt"/>
              <a:ea typeface="+mn-ea"/>
              <a:cs typeface="+mn-cs"/>
            </a:endParaRPr>
          </a:p>
          <a:p>
            <a:pPr marL="0" lvl="0" indent="-228600">
              <a:spcBef>
                <a:spcPts val="0"/>
              </a:spcBef>
              <a:spcAft>
                <a:spcPts val="600"/>
              </a:spcAft>
              <a:buFont typeface="Arial" panose="020B0604020202020204" pitchFamily="34" charset="0"/>
              <a:buChar char="•"/>
            </a:pPr>
            <a:r>
              <a:rPr lang="en-US" sz="1400" u="sng" kern="1200" dirty="0">
                <a:solidFill>
                  <a:schemeClr val="tx1"/>
                </a:solidFill>
                <a:latin typeface="+mn-lt"/>
                <a:ea typeface="+mn-ea"/>
                <a:cs typeface="+mn-cs"/>
                <a:hlinkClick r:id="rId5"/>
              </a:rPr>
              <a:t>XPath 1.0</a:t>
            </a:r>
            <a:endParaRPr lang="en-US" sz="1400" kern="1200" dirty="0">
              <a:solidFill>
                <a:schemeClr val="tx1"/>
              </a:solidFill>
              <a:latin typeface="+mn-lt"/>
              <a:ea typeface="+mn-ea"/>
              <a:cs typeface="+mn-cs"/>
            </a:endParaRPr>
          </a:p>
          <a:p>
            <a:pPr marL="0" lvl="0" indent="-228600">
              <a:spcBef>
                <a:spcPts val="0"/>
              </a:spcBef>
              <a:spcAft>
                <a:spcPts val="600"/>
              </a:spcAft>
              <a:buFont typeface="Arial" panose="020B0604020202020204" pitchFamily="34" charset="0"/>
              <a:buChar char="•"/>
            </a:pPr>
            <a:endParaRPr lang="en-US" sz="1400" kern="1200" dirty="0">
              <a:solidFill>
                <a:schemeClr val="tx1"/>
              </a:solidFill>
              <a:latin typeface="+mn-lt"/>
              <a:ea typeface="+mn-ea"/>
              <a:cs typeface="+mn-cs"/>
            </a:endParaRPr>
          </a:p>
          <a:p>
            <a:pPr marL="0" lvl="0" indent="-228600">
              <a:spcBef>
                <a:spcPts val="0"/>
              </a:spcBef>
              <a:spcAft>
                <a:spcPts val="600"/>
              </a:spcAft>
              <a:buFont typeface="Arial" panose="020B0604020202020204" pitchFamily="34" charset="0"/>
              <a:buChar char="•"/>
            </a:pPr>
            <a:r>
              <a:rPr lang="en-US" sz="1400" u="sng" kern="1200" dirty="0">
                <a:solidFill>
                  <a:schemeClr val="tx1"/>
                </a:solidFill>
                <a:latin typeface="+mn-lt"/>
                <a:ea typeface="+mn-ea"/>
                <a:cs typeface="+mn-cs"/>
                <a:hlinkClick r:id="rId6"/>
              </a:rPr>
              <a:t>Primo VE Norm Rule wiki</a:t>
            </a:r>
            <a:r>
              <a:rPr lang="en-US" sz="1400" kern="1200" dirty="0">
                <a:solidFill>
                  <a:schemeClr val="tx1"/>
                </a:solidFill>
                <a:latin typeface="+mn-lt"/>
                <a:ea typeface="+mn-ea"/>
                <a:cs typeface="+mn-cs"/>
              </a:rPr>
              <a:t> and associated </a:t>
            </a:r>
            <a:r>
              <a:rPr lang="en-US" sz="1400" u="sng" kern="1200" dirty="0">
                <a:solidFill>
                  <a:schemeClr val="tx1"/>
                </a:solidFill>
                <a:latin typeface="+mn-lt"/>
                <a:ea typeface="+mn-ea"/>
                <a:cs typeface="+mn-cs"/>
                <a:hlinkClick r:id="rId7"/>
              </a:rPr>
              <a:t>Rule Repository</a:t>
            </a:r>
            <a:r>
              <a:rPr lang="en-US" sz="1400" kern="1200" dirty="0">
                <a:solidFill>
                  <a:schemeClr val="tx1"/>
                </a:solidFill>
                <a:latin typeface="+mn-lt"/>
                <a:ea typeface="+mn-ea"/>
                <a:cs typeface="+mn-cs"/>
              </a:rPr>
              <a:t> on </a:t>
            </a:r>
            <a:r>
              <a:rPr lang="en-US" sz="1400" kern="1200" dirty="0" err="1">
                <a:solidFill>
                  <a:schemeClr val="tx1"/>
                </a:solidFill>
                <a:latin typeface="+mn-lt"/>
                <a:ea typeface="+mn-ea"/>
                <a:cs typeface="+mn-cs"/>
              </a:rPr>
              <a:t>github</a:t>
            </a:r>
            <a:endParaRPr lang="en-US" sz="1400" kern="1200" dirty="0">
              <a:solidFill>
                <a:schemeClr val="tx1"/>
              </a:solidFill>
              <a:latin typeface="+mn-lt"/>
              <a:ea typeface="+mn-ea"/>
              <a:cs typeface="+mn-cs"/>
            </a:endParaRPr>
          </a:p>
          <a:p>
            <a:pPr marL="0" lvl="0" indent="-228600">
              <a:spcBef>
                <a:spcPts val="0"/>
              </a:spcBef>
              <a:spcAft>
                <a:spcPts val="600"/>
              </a:spcAft>
              <a:buFont typeface="Arial" panose="020B0604020202020204" pitchFamily="34" charset="0"/>
              <a:buChar char="•"/>
            </a:pPr>
            <a:endParaRPr lang="en-US" sz="1400" kern="1200" dirty="0">
              <a:solidFill>
                <a:schemeClr val="tx1"/>
              </a:solidFill>
              <a:latin typeface="+mn-lt"/>
              <a:ea typeface="+mn-ea"/>
              <a:cs typeface="+mn-cs"/>
            </a:endParaRPr>
          </a:p>
          <a:p>
            <a:pPr marL="0" lvl="0" indent="-228600">
              <a:spcBef>
                <a:spcPts val="0"/>
              </a:spcBef>
              <a:spcAft>
                <a:spcPts val="600"/>
              </a:spcAft>
              <a:buFont typeface="Arial" panose="020B0604020202020204" pitchFamily="34" charset="0"/>
              <a:buChar char="•"/>
            </a:pPr>
            <a:r>
              <a:rPr lang="en-US" sz="1400" u="sng" kern="1200" dirty="0">
                <a:solidFill>
                  <a:schemeClr val="tx1"/>
                </a:solidFill>
                <a:latin typeface="+mn-lt"/>
                <a:ea typeface="+mn-ea"/>
                <a:cs typeface="+mn-cs"/>
                <a:hlinkClick r:id="rId8"/>
              </a:rPr>
              <a:t>Community Knowledge Entry</a:t>
            </a:r>
            <a:r>
              <a:rPr lang="en-US" sz="1400" kern="1200" dirty="0">
                <a:solidFill>
                  <a:schemeClr val="tx1"/>
                </a:solidFill>
                <a:latin typeface="+mn-lt"/>
                <a:ea typeface="+mn-ea"/>
                <a:cs typeface="+mn-cs"/>
              </a:rPr>
              <a:t> with norm rules for transforming MODs</a:t>
            </a:r>
          </a:p>
          <a:p>
            <a:pPr marL="0" lvl="0" indent="-228600">
              <a:spcBef>
                <a:spcPts val="0"/>
              </a:spcBef>
              <a:spcAft>
                <a:spcPts val="600"/>
              </a:spcAft>
              <a:buFont typeface="Arial" panose="020B0604020202020204" pitchFamily="34" charset="0"/>
              <a:buChar char="•"/>
            </a:pPr>
            <a:endParaRPr lang="en-US" sz="1400" kern="1200" dirty="0">
              <a:solidFill>
                <a:schemeClr val="tx1"/>
              </a:solidFill>
              <a:latin typeface="+mn-lt"/>
              <a:ea typeface="+mn-ea"/>
              <a:cs typeface="+mn-cs"/>
            </a:endParaRPr>
          </a:p>
          <a:p>
            <a:pPr marL="0" lvl="0" indent="-228600">
              <a:spcBef>
                <a:spcPts val="0"/>
              </a:spcBef>
              <a:spcAft>
                <a:spcPts val="600"/>
              </a:spcAft>
              <a:buFont typeface="Arial" panose="020B0604020202020204" pitchFamily="34" charset="0"/>
              <a:buChar char="•"/>
            </a:pPr>
            <a:r>
              <a:rPr lang="en-US" sz="1400" u="sng" kern="1200" dirty="0">
                <a:solidFill>
                  <a:schemeClr val="tx1"/>
                </a:solidFill>
                <a:latin typeface="+mn-lt"/>
                <a:ea typeface="+mn-ea"/>
                <a:cs typeface="+mn-cs"/>
                <a:hlinkClick r:id="rId9"/>
              </a:rPr>
              <a:t>Mike Wan’s </a:t>
            </a:r>
            <a:r>
              <a:rPr lang="en-US" sz="1400" u="sng" kern="1200" dirty="0" err="1">
                <a:solidFill>
                  <a:schemeClr val="tx1"/>
                </a:solidFill>
                <a:latin typeface="+mn-lt"/>
                <a:ea typeface="+mn-ea"/>
                <a:cs typeface="+mn-cs"/>
                <a:hlinkClick r:id="rId9"/>
              </a:rPr>
              <a:t>github</a:t>
            </a:r>
            <a:r>
              <a:rPr lang="en-US" sz="1400" u="sng" kern="1200" dirty="0">
                <a:solidFill>
                  <a:schemeClr val="tx1"/>
                </a:solidFill>
                <a:latin typeface="+mn-lt"/>
                <a:ea typeface="+mn-ea"/>
                <a:cs typeface="+mn-cs"/>
                <a:hlinkClick r:id="rId9"/>
              </a:rPr>
              <a:t> of norm rules</a:t>
            </a:r>
            <a:endParaRPr lang="en-US" sz="1400" u="sng" kern="1200" dirty="0">
              <a:solidFill>
                <a:schemeClr val="tx1"/>
              </a:solidFill>
              <a:latin typeface="+mn-lt"/>
              <a:ea typeface="+mn-ea"/>
              <a:cs typeface="+mn-cs"/>
            </a:endParaRPr>
          </a:p>
          <a:p>
            <a:pPr marL="0" lvl="0" indent="-228600">
              <a:spcBef>
                <a:spcPts val="0"/>
              </a:spcBef>
              <a:spcAft>
                <a:spcPts val="600"/>
              </a:spcAft>
              <a:buFont typeface="Arial" panose="020B0604020202020204" pitchFamily="34" charset="0"/>
              <a:buChar char="•"/>
            </a:pPr>
            <a:endParaRPr lang="en-US" sz="1400" u="sng" kern="1200" dirty="0">
              <a:solidFill>
                <a:schemeClr val="tx1"/>
              </a:solidFill>
              <a:latin typeface="+mn-lt"/>
              <a:ea typeface="+mn-ea"/>
              <a:cs typeface="+mn-cs"/>
            </a:endParaRPr>
          </a:p>
          <a:p>
            <a:pPr marL="0" indent="-228600">
              <a:spcAft>
                <a:spcPts val="600"/>
              </a:spcAft>
              <a:buFont typeface="Arial" panose="020B0604020202020204" pitchFamily="34" charset="0"/>
              <a:buChar char="•"/>
            </a:pPr>
            <a:r>
              <a:rPr lang="en-US" sz="1400" kern="1200" dirty="0">
                <a:solidFill>
                  <a:schemeClr val="tx1"/>
                </a:solidFill>
                <a:latin typeface="+mn-lt"/>
                <a:ea typeface="+mn-ea"/>
                <a:cs typeface="+mn-cs"/>
              </a:rPr>
              <a:t>“Community” rules in the Norm Rule Editor</a:t>
            </a:r>
          </a:p>
        </p:txBody>
      </p:sp>
      <p:sp>
        <p:nvSpPr>
          <p:cNvPr id="485" name="Google Shape;485;g2ca1ee8f43d_0_867"/>
          <p:cNvSpPr txBox="1">
            <a:spLocks noGrp="1"/>
          </p:cNvSpPr>
          <p:nvPr>
            <p:ph type="title"/>
          </p:nvPr>
        </p:nvSpPr>
        <p:spPr>
          <a:xfrm>
            <a:off x="510704" y="101600"/>
            <a:ext cx="2468166" cy="1319825"/>
          </a:xfrm>
          <a:prstGeom prst="rect">
            <a:avLst/>
          </a:prstGeom>
        </p:spPr>
        <p:txBody>
          <a:bodyPr spcFirstLastPara="1" vert="horz" lIns="91440" tIns="45720" rIns="91440" bIns="45720" rtlCol="0" anchor="ctr" anchorCtr="0">
            <a:normAutofit/>
          </a:bodyPr>
          <a:lstStyle/>
          <a:p>
            <a:pPr marL="0" lvl="0" indent="0">
              <a:spcBef>
                <a:spcPct val="0"/>
              </a:spcBef>
              <a:spcAft>
                <a:spcPts val="0"/>
              </a:spcAft>
            </a:pPr>
            <a:r>
              <a:rPr lang="en-US" sz="2700" kern="1200" dirty="0">
                <a:solidFill>
                  <a:schemeClr val="tx1"/>
                </a:solidFill>
                <a:latin typeface="+mj-lt"/>
                <a:ea typeface="+mj-ea"/>
                <a:cs typeface="+mj-cs"/>
              </a:rPr>
              <a:t>Community Resources</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6"/>
        <p:cNvGrpSpPr/>
        <p:nvPr/>
      </p:nvGrpSpPr>
      <p:grpSpPr>
        <a:xfrm>
          <a:off x="0" y="0"/>
          <a:ext cx="0" cy="0"/>
          <a:chOff x="0" y="0"/>
          <a:chExt cx="0" cy="0"/>
        </a:xfrm>
      </p:grpSpPr>
      <p:pic>
        <p:nvPicPr>
          <p:cNvPr id="3" name="Picture 2" descr="A coloring book of a building&#10;&#10;Description automatically generated">
            <a:extLst>
              <a:ext uri="{FF2B5EF4-FFF2-40B4-BE49-F238E27FC236}">
                <a16:creationId xmlns:a16="http://schemas.microsoft.com/office/drawing/2014/main" id="{B2B0A5E3-8CA0-3B8F-4D72-D208DDDB480C}"/>
              </a:ext>
            </a:extLst>
          </p:cNvPr>
          <p:cNvPicPr>
            <a:picLocks noChangeAspect="1"/>
          </p:cNvPicPr>
          <p:nvPr/>
        </p:nvPicPr>
        <p:blipFill>
          <a:blip r:embed="rId3">
            <a:alphaModFix amt="50000"/>
          </a:blip>
          <a:stretch>
            <a:fillRect/>
          </a:stretch>
        </p:blipFill>
        <p:spPr>
          <a:xfrm>
            <a:off x="0" y="-1231761"/>
            <a:ext cx="9144000" cy="8919546"/>
          </a:xfrm>
          <a:prstGeom prst="rect">
            <a:avLst/>
          </a:prstGeom>
        </p:spPr>
      </p:pic>
      <p:sp>
        <p:nvSpPr>
          <p:cNvPr id="108" name="Google Shape;108;p1"/>
          <p:cNvSpPr txBox="1">
            <a:spLocks noGrp="1"/>
          </p:cNvSpPr>
          <p:nvPr>
            <p:ph type="ctrTitle"/>
          </p:nvPr>
        </p:nvSpPr>
        <p:spPr>
          <a:xfrm>
            <a:off x="1143000" y="841771"/>
            <a:ext cx="6858000" cy="2175389"/>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US" sz="6000" b="1" dirty="0">
                <a:solidFill>
                  <a:schemeClr val="bg1"/>
                </a:solidFill>
              </a:rPr>
              <a:t>Questions?</a:t>
            </a:r>
            <a:endParaRPr sz="6000" b="1" dirty="0">
              <a:solidFill>
                <a:schemeClr val="bg1"/>
              </a:solidFill>
            </a:endParaRPr>
          </a:p>
        </p:txBody>
      </p:sp>
      <p:sp>
        <p:nvSpPr>
          <p:cNvPr id="109" name="Google Shape;109;p1"/>
          <p:cNvSpPr txBox="1">
            <a:spLocks noGrp="1"/>
          </p:cNvSpPr>
          <p:nvPr>
            <p:ph type="subTitle" idx="1"/>
          </p:nvPr>
        </p:nvSpPr>
        <p:spPr>
          <a:xfrm>
            <a:off x="1143000" y="3119553"/>
            <a:ext cx="6858000" cy="1717490"/>
          </a:xfrm>
          <a:prstGeom prst="rect">
            <a:avLst/>
          </a:prstGeom>
          <a:noFill/>
          <a:ln>
            <a:noFill/>
          </a:ln>
        </p:spPr>
        <p:txBody>
          <a:bodyPr spcFirstLastPara="1" wrap="square" lIns="91425" tIns="91425" rIns="91425" bIns="91425" anchor="t" anchorCtr="0">
            <a:noAutofit/>
          </a:bodyPr>
          <a:lstStyle/>
          <a:p>
            <a:pPr marL="0" indent="0"/>
            <a:r>
              <a:rPr lang="en-US" dirty="0">
                <a:solidFill>
                  <a:schemeClr val="bg1"/>
                </a:solidFill>
              </a:rPr>
              <a:t>Lori Stethers</a:t>
            </a:r>
            <a:br>
              <a:rPr lang="en-US" dirty="0">
                <a:solidFill>
                  <a:schemeClr val="bg1"/>
                </a:solidFill>
              </a:rPr>
            </a:br>
            <a:r>
              <a:rPr lang="en-US" dirty="0">
                <a:solidFill>
                  <a:schemeClr val="bg1"/>
                </a:solidFill>
              </a:rPr>
              <a:t>Systems Librarian, Wesleyan University</a:t>
            </a:r>
            <a:br>
              <a:rPr lang="en-US" dirty="0">
                <a:solidFill>
                  <a:schemeClr val="bg1"/>
                </a:solidFill>
              </a:rPr>
            </a:br>
            <a:r>
              <a:rPr lang="en-US" dirty="0">
                <a:solidFill>
                  <a:schemeClr val="bg1"/>
                </a:solidFill>
              </a:rPr>
              <a:t>lstethers@wesleyan.edu</a:t>
            </a:r>
            <a:br>
              <a:rPr lang="en-US" dirty="0">
                <a:solidFill>
                  <a:schemeClr val="bg1"/>
                </a:solidFill>
              </a:rPr>
            </a:br>
            <a:br>
              <a:rPr lang="en-US" dirty="0">
                <a:solidFill>
                  <a:schemeClr val="bg1"/>
                </a:solidFill>
              </a:rPr>
            </a:br>
            <a:r>
              <a:rPr lang="en-US" sz="1800" dirty="0">
                <a:solidFill>
                  <a:schemeClr val="bg1"/>
                </a:solidFill>
                <a:latin typeface="Calibri"/>
                <a:ea typeface="Calibri"/>
                <a:cs typeface="Calibri"/>
                <a:sym typeface="Calibri"/>
              </a:rPr>
              <a:t>https://github.com/lstethers/primove-normrules/</a:t>
            </a:r>
            <a:endParaRPr dirty="0">
              <a:solidFill>
                <a:schemeClr val="bg1"/>
              </a:solidFill>
            </a:endParaRPr>
          </a:p>
          <a:p>
            <a:pPr marL="0" indent="0">
              <a:spcBef>
                <a:spcPts val="1350"/>
              </a:spcBef>
              <a:spcAft>
                <a:spcPts val="600"/>
              </a:spcAft>
              <a:buClr>
                <a:srgbClr val="FFFFFF"/>
              </a:buClr>
            </a:pPr>
            <a:r>
              <a:rPr lang="en-US" dirty="0">
                <a:solidFill>
                  <a:schemeClr val="bg1"/>
                </a:solidFill>
              </a:rPr>
              <a:t>ELUNA, May 2024</a:t>
            </a:r>
            <a:endParaRPr dirty="0">
              <a:solidFill>
                <a:schemeClr val="bg1"/>
              </a:solidFill>
            </a:endParaRPr>
          </a:p>
        </p:txBody>
      </p:sp>
      <p:pic>
        <p:nvPicPr>
          <p:cNvPr id="110" name="Google Shape;110;p1"/>
          <p:cNvPicPr preferRelativeResize="0"/>
          <p:nvPr/>
        </p:nvPicPr>
        <p:blipFill>
          <a:blip r:embed="rId4">
            <a:alphaModFix/>
          </a:blip>
          <a:stretch>
            <a:fillRect/>
          </a:stretch>
        </p:blipFill>
        <p:spPr>
          <a:xfrm>
            <a:off x="284249" y="3119553"/>
            <a:ext cx="1717501" cy="1717501"/>
          </a:xfrm>
          <a:prstGeom prst="rect">
            <a:avLst/>
          </a:prstGeom>
          <a:noFill/>
          <a:ln>
            <a:noFill/>
          </a:ln>
        </p:spPr>
      </p:pic>
    </p:spTree>
    <p:extLst>
      <p:ext uri="{BB962C8B-B14F-4D97-AF65-F5344CB8AC3E}">
        <p14:creationId xmlns:p14="http://schemas.microsoft.com/office/powerpoint/2010/main" val="64926927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0">
  <p:cSld>
    <p:spTree>
      <p:nvGrpSpPr>
        <p:cNvPr id="1" name="Shape 106"/>
        <p:cNvGrpSpPr/>
        <p:nvPr/>
      </p:nvGrpSpPr>
      <p:grpSpPr>
        <a:xfrm>
          <a:off x="0" y="0"/>
          <a:ext cx="0" cy="0"/>
          <a:chOff x="0" y="0"/>
          <a:chExt cx="0" cy="0"/>
        </a:xfrm>
      </p:grpSpPr>
      <p:pic>
        <p:nvPicPr>
          <p:cNvPr id="7" name="Picture 6" descr="People walking on a sidewalk in front of a building&#10;&#10;Description automatically generated">
            <a:extLst>
              <a:ext uri="{FF2B5EF4-FFF2-40B4-BE49-F238E27FC236}">
                <a16:creationId xmlns:a16="http://schemas.microsoft.com/office/drawing/2014/main" id="{1055566E-7668-9459-873F-B3DDCFE3E2CA}"/>
              </a:ext>
            </a:extLst>
          </p:cNvPr>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0" y="0"/>
            <a:ext cx="9156897" cy="5143500"/>
          </a:xfrm>
          <a:prstGeom prst="rect">
            <a:avLst/>
          </a:prstGeom>
        </p:spPr>
      </p:pic>
      <p:sp>
        <p:nvSpPr>
          <p:cNvPr id="4" name="Google Shape;108;p1">
            <a:extLst>
              <a:ext uri="{FF2B5EF4-FFF2-40B4-BE49-F238E27FC236}">
                <a16:creationId xmlns:a16="http://schemas.microsoft.com/office/drawing/2014/main" id="{60F7A55C-45F0-1C65-236A-3C4DB2E49F73}"/>
              </a:ext>
            </a:extLst>
          </p:cNvPr>
          <p:cNvSpPr txBox="1">
            <a:spLocks noGrp="1"/>
          </p:cNvSpPr>
          <p:nvPr>
            <p:ph type="ctrTitle"/>
          </p:nvPr>
        </p:nvSpPr>
        <p:spPr>
          <a:xfrm>
            <a:off x="1143000" y="841771"/>
            <a:ext cx="6858000" cy="2175389"/>
          </a:xfrm>
          <a:prstGeom prst="rect">
            <a:avLst/>
          </a:prstGeom>
          <a:noFill/>
          <a:ln>
            <a:noFill/>
          </a:ln>
        </p:spPr>
        <p:txBody>
          <a:bodyPr spcFirstLastPara="1" wrap="square" lIns="91425" tIns="91425" rIns="91425" bIns="91425" anchor="b" anchorCtr="0">
            <a:noAutofit/>
          </a:bodyPr>
          <a:lstStyle/>
          <a:p>
            <a:pPr marL="0" lvl="0" indent="0" algn="ctr" rtl="0">
              <a:lnSpc>
                <a:spcPct val="115000"/>
              </a:lnSpc>
              <a:spcBef>
                <a:spcPts val="0"/>
              </a:spcBef>
              <a:spcAft>
                <a:spcPts val="0"/>
              </a:spcAft>
              <a:buClr>
                <a:schemeClr val="dk1"/>
              </a:buClr>
              <a:buSzPts val="1100"/>
              <a:buFont typeface="Arial"/>
              <a:buNone/>
            </a:pPr>
            <a:r>
              <a:rPr lang="en-US" sz="6000" b="1" dirty="0">
                <a:solidFill>
                  <a:schemeClr val="bg1"/>
                </a:solidFill>
              </a:rPr>
              <a:t>Bonus Content</a:t>
            </a:r>
            <a:endParaRPr sz="6000" b="1" dirty="0">
              <a:solidFill>
                <a:schemeClr val="bg1"/>
              </a:solidFill>
            </a:endParaRPr>
          </a:p>
        </p:txBody>
      </p:sp>
    </p:spTree>
    <p:extLst>
      <p:ext uri="{BB962C8B-B14F-4D97-AF65-F5344CB8AC3E}">
        <p14:creationId xmlns:p14="http://schemas.microsoft.com/office/powerpoint/2010/main" val="897640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3" name="Title 2">
            <a:extLst>
              <a:ext uri="{FF2B5EF4-FFF2-40B4-BE49-F238E27FC236}">
                <a16:creationId xmlns:a16="http://schemas.microsoft.com/office/drawing/2014/main" id="{31D7E0D0-8F0E-D27F-3FA3-0C7B2DFA5D5D}"/>
              </a:ext>
            </a:extLst>
          </p:cNvPr>
          <p:cNvSpPr>
            <a:spLocks noGrp="1"/>
          </p:cNvSpPr>
          <p:nvPr>
            <p:ph type="title"/>
          </p:nvPr>
        </p:nvSpPr>
        <p:spPr>
          <a:xfrm>
            <a:off x="413300" y="204879"/>
            <a:ext cx="8520600" cy="707400"/>
          </a:xfrm>
        </p:spPr>
        <p:txBody>
          <a:bodyPr/>
          <a:lstStyle/>
          <a:p>
            <a:r>
              <a:rPr lang="en-US" dirty="0"/>
              <a:t>Agenda</a:t>
            </a:r>
          </a:p>
        </p:txBody>
      </p:sp>
      <mc:AlternateContent xmlns:mc="http://schemas.openxmlformats.org/markup-compatibility/2006" xmlns:psez="http://schemas.microsoft.com/office/powerpoint/2016/sectionzoom">
        <mc:Choice Requires="psez">
          <p:graphicFrame>
            <p:nvGraphicFramePr>
              <p:cNvPr id="4" name="Section Zoom 3">
                <a:extLst>
                  <a:ext uri="{FF2B5EF4-FFF2-40B4-BE49-F238E27FC236}">
                    <a16:creationId xmlns:a16="http://schemas.microsoft.com/office/drawing/2014/main" id="{B986B538-44AF-31F6-C240-4FBD420E0A96}"/>
                  </a:ext>
                </a:extLst>
              </p:cNvPr>
              <p:cNvGraphicFramePr>
                <a:graphicFrameLocks noChangeAspect="1"/>
              </p:cNvGraphicFramePr>
              <p:nvPr>
                <p:extLst>
                  <p:ext uri="{D42A27DB-BD31-4B8C-83A1-F6EECF244321}">
                    <p14:modId xmlns:p14="http://schemas.microsoft.com/office/powerpoint/2010/main" val="1009529277"/>
                  </p:ext>
                </p:extLst>
              </p:nvPr>
            </p:nvGraphicFramePr>
            <p:xfrm>
              <a:off x="913247" y="846705"/>
              <a:ext cx="2149764" cy="1209242"/>
            </p:xfrm>
            <a:graphic>
              <a:graphicData uri="http://schemas.microsoft.com/office/powerpoint/2016/sectionzoom">
                <psez:sectionZm>
                  <psez:sectionZmObj sectionId="{55EE6906-DA64-4837-9DB9-A56AC9AF14D7}">
                    <psez:zmPr id="{1B65E5AD-CC01-4454-8CBE-665D5E78AF88}" transitionDur="1000">
                      <p166:blipFill xmlns:p166="http://schemas.microsoft.com/office/powerpoint/2016/6/main">
                        <a:blip r:embed="rId3"/>
                        <a:stretch>
                          <a:fillRect/>
                        </a:stretch>
                      </p166:blipFill>
                      <p166:spPr xmlns:p166="http://schemas.microsoft.com/office/powerpoint/2016/6/main">
                        <a:xfrm>
                          <a:off x="0" y="0"/>
                          <a:ext cx="2149764" cy="1209242"/>
                        </a:xfrm>
                        <a:prstGeom prst="rect">
                          <a:avLst/>
                        </a:prstGeom>
                        <a:ln w="3175">
                          <a:solidFill>
                            <a:prstClr val="ltGray"/>
                          </a:solidFill>
                        </a:ln>
                      </p166:spPr>
                    </psez:zmPr>
                  </psez:sectionZmObj>
                </psez:sectionZm>
              </a:graphicData>
            </a:graphic>
          </p:graphicFrame>
        </mc:Choice>
        <mc:Fallback xmlns="">
          <p:pic>
            <p:nvPicPr>
              <p:cNvPr id="4" name="Section Zoom 3">
                <a:hlinkClick r:id="rId4" action="ppaction://hlinksldjump"/>
                <a:extLst>
                  <a:ext uri="{FF2B5EF4-FFF2-40B4-BE49-F238E27FC236}">
                    <a16:creationId xmlns:a16="http://schemas.microsoft.com/office/drawing/2014/main" id="{B986B538-44AF-31F6-C240-4FBD420E0A96}"/>
                  </a:ext>
                </a:extLst>
              </p:cNvPr>
              <p:cNvPicPr>
                <a:picLocks noGrp="1" noRot="1" noChangeAspect="1" noMove="1" noResize="1" noEditPoints="1" noAdjustHandles="1" noChangeArrowheads="1" noChangeShapeType="1"/>
              </p:cNvPicPr>
              <p:nvPr/>
            </p:nvPicPr>
            <p:blipFill>
              <a:blip r:embed="rId5"/>
              <a:stretch>
                <a:fillRect/>
              </a:stretch>
            </p:blipFill>
            <p:spPr>
              <a:xfrm>
                <a:off x="913247" y="846705"/>
                <a:ext cx="2149764" cy="120924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6" name="Section Zoom 5">
                <a:extLst>
                  <a:ext uri="{FF2B5EF4-FFF2-40B4-BE49-F238E27FC236}">
                    <a16:creationId xmlns:a16="http://schemas.microsoft.com/office/drawing/2014/main" id="{C33915DA-5F41-171C-DCCC-7BE6705507D4}"/>
                  </a:ext>
                </a:extLst>
              </p:cNvPr>
              <p:cNvGraphicFramePr>
                <a:graphicFrameLocks noChangeAspect="1"/>
              </p:cNvGraphicFramePr>
              <p:nvPr>
                <p:extLst>
                  <p:ext uri="{D42A27DB-BD31-4B8C-83A1-F6EECF244321}">
                    <p14:modId xmlns:p14="http://schemas.microsoft.com/office/powerpoint/2010/main" val="3296374304"/>
                  </p:ext>
                </p:extLst>
              </p:nvPr>
            </p:nvGraphicFramePr>
            <p:xfrm>
              <a:off x="3497118" y="843004"/>
              <a:ext cx="2149764" cy="1209242"/>
            </p:xfrm>
            <a:graphic>
              <a:graphicData uri="http://schemas.microsoft.com/office/powerpoint/2016/sectionzoom">
                <psez:sectionZm>
                  <psez:sectionZmObj sectionId="{D4437415-7CEB-40E8-999A-47A264340E06}">
                    <psez:zmPr id="{581E9980-F693-428A-A5ED-1FF2B1BEE4C8}" transitionDur="1000">
                      <p166:blipFill xmlns:p166="http://schemas.microsoft.com/office/powerpoint/2016/6/main">
                        <a:blip r:embed="rId6"/>
                        <a:stretch>
                          <a:fillRect/>
                        </a:stretch>
                      </p166:blipFill>
                      <p166:spPr xmlns:p166="http://schemas.microsoft.com/office/powerpoint/2016/6/main">
                        <a:xfrm>
                          <a:off x="0" y="0"/>
                          <a:ext cx="2149764" cy="1209242"/>
                        </a:xfrm>
                        <a:prstGeom prst="rect">
                          <a:avLst/>
                        </a:prstGeom>
                        <a:ln w="3175">
                          <a:solidFill>
                            <a:prstClr val="ltGray"/>
                          </a:solidFill>
                        </a:ln>
                      </p166:spPr>
                    </psez:zmPr>
                  </psez:sectionZmObj>
                </psez:sectionZm>
              </a:graphicData>
            </a:graphic>
          </p:graphicFrame>
        </mc:Choice>
        <mc:Fallback xmlns="">
          <p:pic>
            <p:nvPicPr>
              <p:cNvPr id="6" name="Section Zoom 5">
                <a:hlinkClick r:id="rId7" action="ppaction://hlinksldjump"/>
                <a:extLst>
                  <a:ext uri="{FF2B5EF4-FFF2-40B4-BE49-F238E27FC236}">
                    <a16:creationId xmlns:a16="http://schemas.microsoft.com/office/drawing/2014/main" id="{C33915DA-5F41-171C-DCCC-7BE6705507D4}"/>
                  </a:ext>
                </a:extLst>
              </p:cNvPr>
              <p:cNvPicPr>
                <a:picLocks noGrp="1" noRot="1" noChangeAspect="1" noMove="1" noResize="1" noEditPoints="1" noAdjustHandles="1" noChangeArrowheads="1" noChangeShapeType="1"/>
              </p:cNvPicPr>
              <p:nvPr/>
            </p:nvPicPr>
            <p:blipFill>
              <a:blip r:embed="rId8"/>
              <a:stretch>
                <a:fillRect/>
              </a:stretch>
            </p:blipFill>
            <p:spPr>
              <a:xfrm>
                <a:off x="3497118" y="843004"/>
                <a:ext cx="2149764" cy="120924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0" name="Section Zoom 9">
                <a:extLst>
                  <a:ext uri="{FF2B5EF4-FFF2-40B4-BE49-F238E27FC236}">
                    <a16:creationId xmlns:a16="http://schemas.microsoft.com/office/drawing/2014/main" id="{F30ED8AC-C50E-85D8-9E17-E1ABBE0C85FE}"/>
                  </a:ext>
                </a:extLst>
              </p:cNvPr>
              <p:cNvGraphicFramePr>
                <a:graphicFrameLocks noChangeAspect="1"/>
              </p:cNvGraphicFramePr>
              <p:nvPr>
                <p:extLst>
                  <p:ext uri="{D42A27DB-BD31-4B8C-83A1-F6EECF244321}">
                    <p14:modId xmlns:p14="http://schemas.microsoft.com/office/powerpoint/2010/main" val="304204281"/>
                  </p:ext>
                </p:extLst>
              </p:nvPr>
            </p:nvGraphicFramePr>
            <p:xfrm>
              <a:off x="6080989" y="850407"/>
              <a:ext cx="2149764" cy="1209242"/>
            </p:xfrm>
            <a:graphic>
              <a:graphicData uri="http://schemas.microsoft.com/office/powerpoint/2016/sectionzoom">
                <psez:sectionZm>
                  <psez:sectionZmObj sectionId="{EF625075-7151-4DEE-945B-4498760AEF3F}">
                    <psez:zmPr id="{C31B3242-6B6C-41F4-9C8C-0F3F07D98350}" transitionDur="1000">
                      <p166:blipFill xmlns:p166="http://schemas.microsoft.com/office/powerpoint/2016/6/main">
                        <a:blip r:embed="rId9"/>
                        <a:stretch>
                          <a:fillRect/>
                        </a:stretch>
                      </p166:blipFill>
                      <p166:spPr xmlns:p166="http://schemas.microsoft.com/office/powerpoint/2016/6/main">
                        <a:xfrm>
                          <a:off x="0" y="0"/>
                          <a:ext cx="2149764" cy="1209242"/>
                        </a:xfrm>
                        <a:prstGeom prst="rect">
                          <a:avLst/>
                        </a:prstGeom>
                        <a:ln w="3175">
                          <a:solidFill>
                            <a:prstClr val="ltGray"/>
                          </a:solidFill>
                        </a:ln>
                      </p166:spPr>
                    </psez:zmPr>
                  </psez:sectionZmObj>
                </psez:sectionZm>
              </a:graphicData>
            </a:graphic>
          </p:graphicFrame>
        </mc:Choice>
        <mc:Fallback xmlns="">
          <p:pic>
            <p:nvPicPr>
              <p:cNvPr id="10" name="Section Zoom 9">
                <a:hlinkClick r:id="rId10" action="ppaction://hlinksldjump"/>
                <a:extLst>
                  <a:ext uri="{FF2B5EF4-FFF2-40B4-BE49-F238E27FC236}">
                    <a16:creationId xmlns:a16="http://schemas.microsoft.com/office/drawing/2014/main" id="{F30ED8AC-C50E-85D8-9E17-E1ABBE0C85FE}"/>
                  </a:ext>
                </a:extLst>
              </p:cNvPr>
              <p:cNvPicPr>
                <a:picLocks noGrp="1" noRot="1" noChangeAspect="1" noMove="1" noResize="1" noEditPoints="1" noAdjustHandles="1" noChangeArrowheads="1" noChangeShapeType="1"/>
              </p:cNvPicPr>
              <p:nvPr/>
            </p:nvPicPr>
            <p:blipFill>
              <a:blip r:embed="rId11"/>
              <a:stretch>
                <a:fillRect/>
              </a:stretch>
            </p:blipFill>
            <p:spPr>
              <a:xfrm>
                <a:off x="6080989" y="850407"/>
                <a:ext cx="2149764" cy="120924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4" name="Section Zoom 13">
                <a:extLst>
                  <a:ext uri="{FF2B5EF4-FFF2-40B4-BE49-F238E27FC236}">
                    <a16:creationId xmlns:a16="http://schemas.microsoft.com/office/drawing/2014/main" id="{46338D75-023B-F501-9703-D1ADE4665F17}"/>
                  </a:ext>
                </a:extLst>
              </p:cNvPr>
              <p:cNvGraphicFramePr>
                <a:graphicFrameLocks noChangeAspect="1"/>
              </p:cNvGraphicFramePr>
              <p:nvPr>
                <p:extLst>
                  <p:ext uri="{D42A27DB-BD31-4B8C-83A1-F6EECF244321}">
                    <p14:modId xmlns:p14="http://schemas.microsoft.com/office/powerpoint/2010/main" val="60187437"/>
                  </p:ext>
                </p:extLst>
              </p:nvPr>
            </p:nvGraphicFramePr>
            <p:xfrm>
              <a:off x="913247" y="2332056"/>
              <a:ext cx="2149764" cy="1209242"/>
            </p:xfrm>
            <a:graphic>
              <a:graphicData uri="http://schemas.microsoft.com/office/powerpoint/2016/sectionzoom">
                <psez:sectionZm>
                  <psez:sectionZmObj sectionId="{76A55127-399D-41AD-9574-CA9490C6D63B}">
                    <psez:zmPr id="{1E255F34-3903-427B-AB51-E69F338DCD94}" transitionDur="1000">
                      <p166:blipFill xmlns:p166="http://schemas.microsoft.com/office/powerpoint/2016/6/main">
                        <a:blip r:embed="rId12"/>
                        <a:stretch>
                          <a:fillRect/>
                        </a:stretch>
                      </p166:blipFill>
                      <p166:spPr xmlns:p166="http://schemas.microsoft.com/office/powerpoint/2016/6/main">
                        <a:xfrm>
                          <a:off x="0" y="0"/>
                          <a:ext cx="2149764" cy="1209242"/>
                        </a:xfrm>
                        <a:prstGeom prst="rect">
                          <a:avLst/>
                        </a:prstGeom>
                        <a:ln w="3175">
                          <a:solidFill>
                            <a:prstClr val="ltGray"/>
                          </a:solidFill>
                        </a:ln>
                      </p166:spPr>
                    </psez:zmPr>
                  </psez:sectionZmObj>
                </psez:sectionZm>
              </a:graphicData>
            </a:graphic>
          </p:graphicFrame>
        </mc:Choice>
        <mc:Fallback xmlns="">
          <p:pic>
            <p:nvPicPr>
              <p:cNvPr id="14" name="Section Zoom 13">
                <a:hlinkClick r:id="rId13" action="ppaction://hlinksldjump"/>
                <a:extLst>
                  <a:ext uri="{FF2B5EF4-FFF2-40B4-BE49-F238E27FC236}">
                    <a16:creationId xmlns:a16="http://schemas.microsoft.com/office/drawing/2014/main" id="{46338D75-023B-F501-9703-D1ADE4665F17}"/>
                  </a:ext>
                </a:extLst>
              </p:cNvPr>
              <p:cNvPicPr>
                <a:picLocks noGrp="1" noRot="1" noChangeAspect="1" noMove="1" noResize="1" noEditPoints="1" noAdjustHandles="1" noChangeArrowheads="1" noChangeShapeType="1"/>
              </p:cNvPicPr>
              <p:nvPr/>
            </p:nvPicPr>
            <p:blipFill>
              <a:blip r:embed="rId14"/>
              <a:stretch>
                <a:fillRect/>
              </a:stretch>
            </p:blipFill>
            <p:spPr>
              <a:xfrm>
                <a:off x="913247" y="2332056"/>
                <a:ext cx="2149764" cy="120924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18" name="Section Zoom 17">
                <a:extLst>
                  <a:ext uri="{FF2B5EF4-FFF2-40B4-BE49-F238E27FC236}">
                    <a16:creationId xmlns:a16="http://schemas.microsoft.com/office/drawing/2014/main" id="{80C78653-DBC4-A66B-9ECF-4F16B75D9580}"/>
                  </a:ext>
                </a:extLst>
              </p:cNvPr>
              <p:cNvGraphicFramePr>
                <a:graphicFrameLocks noChangeAspect="1"/>
              </p:cNvGraphicFramePr>
              <p:nvPr>
                <p:extLst>
                  <p:ext uri="{D42A27DB-BD31-4B8C-83A1-F6EECF244321}">
                    <p14:modId xmlns:p14="http://schemas.microsoft.com/office/powerpoint/2010/main" val="2103376222"/>
                  </p:ext>
                </p:extLst>
              </p:nvPr>
            </p:nvGraphicFramePr>
            <p:xfrm>
              <a:off x="3497118" y="2332055"/>
              <a:ext cx="2149764" cy="1209242"/>
            </p:xfrm>
            <a:graphic>
              <a:graphicData uri="http://schemas.microsoft.com/office/powerpoint/2016/sectionzoom">
                <psez:sectionZm>
                  <psez:sectionZmObj sectionId="{6E4A661C-FB35-4335-B482-38B7DDB61DEC}">
                    <psez:zmPr id="{6D7DC64B-413B-4707-AEF4-D3B2D696AA2C}" transitionDur="1000">
                      <p166:blipFill xmlns:p166="http://schemas.microsoft.com/office/powerpoint/2016/6/main">
                        <a:blip r:embed="rId15"/>
                        <a:stretch>
                          <a:fillRect/>
                        </a:stretch>
                      </p166:blipFill>
                      <p166:spPr xmlns:p166="http://schemas.microsoft.com/office/powerpoint/2016/6/main">
                        <a:xfrm>
                          <a:off x="0" y="0"/>
                          <a:ext cx="2149764" cy="1209242"/>
                        </a:xfrm>
                        <a:prstGeom prst="rect">
                          <a:avLst/>
                        </a:prstGeom>
                        <a:ln w="3175">
                          <a:solidFill>
                            <a:prstClr val="ltGray"/>
                          </a:solidFill>
                        </a:ln>
                      </p166:spPr>
                    </psez:zmPr>
                  </psez:sectionZmObj>
                </psez:sectionZm>
              </a:graphicData>
            </a:graphic>
          </p:graphicFrame>
        </mc:Choice>
        <mc:Fallback xmlns="">
          <p:pic>
            <p:nvPicPr>
              <p:cNvPr id="18" name="Section Zoom 17">
                <a:hlinkClick r:id="rId16" action="ppaction://hlinksldjump"/>
                <a:extLst>
                  <a:ext uri="{FF2B5EF4-FFF2-40B4-BE49-F238E27FC236}">
                    <a16:creationId xmlns:a16="http://schemas.microsoft.com/office/drawing/2014/main" id="{80C78653-DBC4-A66B-9ECF-4F16B75D9580}"/>
                  </a:ext>
                </a:extLst>
              </p:cNvPr>
              <p:cNvPicPr>
                <a:picLocks noGrp="1" noRot="1" noChangeAspect="1" noMove="1" noResize="1" noEditPoints="1" noAdjustHandles="1" noChangeArrowheads="1" noChangeShapeType="1"/>
              </p:cNvPicPr>
              <p:nvPr/>
            </p:nvPicPr>
            <p:blipFill>
              <a:blip r:embed="rId17"/>
              <a:stretch>
                <a:fillRect/>
              </a:stretch>
            </p:blipFill>
            <p:spPr>
              <a:xfrm>
                <a:off x="3497118" y="2332055"/>
                <a:ext cx="2149764" cy="120924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2" name="Section Zoom 21">
                <a:extLst>
                  <a:ext uri="{FF2B5EF4-FFF2-40B4-BE49-F238E27FC236}">
                    <a16:creationId xmlns:a16="http://schemas.microsoft.com/office/drawing/2014/main" id="{8A8CC43E-7A60-AE65-4318-2807E45E87AC}"/>
                  </a:ext>
                </a:extLst>
              </p:cNvPr>
              <p:cNvGraphicFramePr>
                <a:graphicFrameLocks noChangeAspect="1"/>
              </p:cNvGraphicFramePr>
              <p:nvPr>
                <p:extLst>
                  <p:ext uri="{D42A27DB-BD31-4B8C-83A1-F6EECF244321}">
                    <p14:modId xmlns:p14="http://schemas.microsoft.com/office/powerpoint/2010/main" val="799659708"/>
                  </p:ext>
                </p:extLst>
              </p:nvPr>
            </p:nvGraphicFramePr>
            <p:xfrm>
              <a:off x="6080989" y="2332054"/>
              <a:ext cx="2149764" cy="1209242"/>
            </p:xfrm>
            <a:graphic>
              <a:graphicData uri="http://schemas.microsoft.com/office/powerpoint/2016/sectionzoom">
                <psez:sectionZm>
                  <psez:sectionZmObj sectionId="{F16BADA3-7718-4144-9871-E99C03D9DFBE}">
                    <psez:zmPr id="{D58B9ABC-A867-46FB-96D8-18A0AA34197D}" transitionDur="1000">
                      <p166:blipFill xmlns:p166="http://schemas.microsoft.com/office/powerpoint/2016/6/main">
                        <a:blip r:embed="rId18"/>
                        <a:stretch>
                          <a:fillRect/>
                        </a:stretch>
                      </p166:blipFill>
                      <p166:spPr xmlns:p166="http://schemas.microsoft.com/office/powerpoint/2016/6/main">
                        <a:xfrm>
                          <a:off x="0" y="0"/>
                          <a:ext cx="2149764" cy="1209242"/>
                        </a:xfrm>
                        <a:prstGeom prst="rect">
                          <a:avLst/>
                        </a:prstGeom>
                        <a:ln w="3175">
                          <a:solidFill>
                            <a:prstClr val="ltGray"/>
                          </a:solidFill>
                        </a:ln>
                      </p166:spPr>
                    </psez:zmPr>
                  </psez:sectionZmObj>
                </psez:sectionZm>
              </a:graphicData>
            </a:graphic>
          </p:graphicFrame>
        </mc:Choice>
        <mc:Fallback xmlns="">
          <p:pic>
            <p:nvPicPr>
              <p:cNvPr id="22" name="Section Zoom 21">
                <a:hlinkClick r:id="rId19" action="ppaction://hlinksldjump"/>
                <a:extLst>
                  <a:ext uri="{FF2B5EF4-FFF2-40B4-BE49-F238E27FC236}">
                    <a16:creationId xmlns:a16="http://schemas.microsoft.com/office/drawing/2014/main" id="{8A8CC43E-7A60-AE65-4318-2807E45E87AC}"/>
                  </a:ext>
                </a:extLst>
              </p:cNvPr>
              <p:cNvPicPr>
                <a:picLocks noGrp="1" noRot="1" noChangeAspect="1" noMove="1" noResize="1" noEditPoints="1" noAdjustHandles="1" noChangeArrowheads="1" noChangeShapeType="1"/>
              </p:cNvPicPr>
              <p:nvPr/>
            </p:nvPicPr>
            <p:blipFill>
              <a:blip r:embed="rId20"/>
              <a:stretch>
                <a:fillRect/>
              </a:stretch>
            </p:blipFill>
            <p:spPr>
              <a:xfrm>
                <a:off x="6080989" y="2332054"/>
                <a:ext cx="2149764" cy="1209242"/>
              </a:xfrm>
              <a:prstGeom prst="rect">
                <a:avLst/>
              </a:prstGeom>
              <a:ln w="3175">
                <a:solidFill>
                  <a:prstClr val="ltGray"/>
                </a:solidFill>
              </a:ln>
            </p:spPr>
          </p:pic>
        </mc:Fallback>
      </mc:AlternateContent>
      <mc:AlternateContent xmlns:mc="http://schemas.openxmlformats.org/markup-compatibility/2006" xmlns:psez="http://schemas.microsoft.com/office/powerpoint/2016/sectionzoom">
        <mc:Choice Requires="psez">
          <p:graphicFrame>
            <p:nvGraphicFramePr>
              <p:cNvPr id="24" name="Section Zoom 23">
                <a:extLst>
                  <a:ext uri="{FF2B5EF4-FFF2-40B4-BE49-F238E27FC236}">
                    <a16:creationId xmlns:a16="http://schemas.microsoft.com/office/drawing/2014/main" id="{ACEECCEE-F8F0-7C43-358A-B943527C7B00}"/>
                  </a:ext>
                </a:extLst>
              </p:cNvPr>
              <p:cNvGraphicFramePr>
                <a:graphicFrameLocks noChangeAspect="1"/>
              </p:cNvGraphicFramePr>
              <p:nvPr>
                <p:extLst>
                  <p:ext uri="{D42A27DB-BD31-4B8C-83A1-F6EECF244321}">
                    <p14:modId xmlns:p14="http://schemas.microsoft.com/office/powerpoint/2010/main" val="1500329006"/>
                  </p:ext>
                </p:extLst>
              </p:nvPr>
            </p:nvGraphicFramePr>
            <p:xfrm>
              <a:off x="3497118" y="3821106"/>
              <a:ext cx="2149764" cy="1209242"/>
            </p:xfrm>
            <a:graphic>
              <a:graphicData uri="http://schemas.microsoft.com/office/powerpoint/2016/sectionzoom">
                <psez:sectionZm>
                  <psez:sectionZmObj sectionId="{B8E23F11-BC63-4F9E-92C7-FB2454F5B9C9}">
                    <psez:zmPr id="{7E15B12A-4DCD-46F2-B1BA-6E25F2449849}" transitionDur="1000">
                      <p166:blipFill xmlns:p166="http://schemas.microsoft.com/office/powerpoint/2016/6/main">
                        <a:blip r:embed="rId21"/>
                        <a:stretch>
                          <a:fillRect/>
                        </a:stretch>
                      </p166:blipFill>
                      <p166:spPr xmlns:p166="http://schemas.microsoft.com/office/powerpoint/2016/6/main">
                        <a:xfrm>
                          <a:off x="0" y="0"/>
                          <a:ext cx="2149764" cy="1209242"/>
                        </a:xfrm>
                        <a:prstGeom prst="rect">
                          <a:avLst/>
                        </a:prstGeom>
                        <a:ln w="3175">
                          <a:solidFill>
                            <a:prstClr val="ltGray"/>
                          </a:solidFill>
                        </a:ln>
                      </p166:spPr>
                    </psez:zmPr>
                  </psez:sectionZmObj>
                </psez:sectionZm>
              </a:graphicData>
            </a:graphic>
          </p:graphicFrame>
        </mc:Choice>
        <mc:Fallback xmlns="">
          <p:pic>
            <p:nvPicPr>
              <p:cNvPr id="24" name="Section Zoom 23">
                <a:hlinkClick r:id="rId22" action="ppaction://hlinksldjump"/>
                <a:extLst>
                  <a:ext uri="{FF2B5EF4-FFF2-40B4-BE49-F238E27FC236}">
                    <a16:creationId xmlns:a16="http://schemas.microsoft.com/office/drawing/2014/main" id="{ACEECCEE-F8F0-7C43-358A-B943527C7B00}"/>
                  </a:ext>
                </a:extLst>
              </p:cNvPr>
              <p:cNvPicPr>
                <a:picLocks noGrp="1" noRot="1" noChangeAspect="1" noMove="1" noResize="1" noEditPoints="1" noAdjustHandles="1" noChangeArrowheads="1" noChangeShapeType="1"/>
              </p:cNvPicPr>
              <p:nvPr/>
            </p:nvPicPr>
            <p:blipFill>
              <a:blip r:embed="rId23"/>
              <a:stretch>
                <a:fillRect/>
              </a:stretch>
            </p:blipFill>
            <p:spPr>
              <a:xfrm>
                <a:off x="3497118" y="3821106"/>
                <a:ext cx="2149764" cy="1209242"/>
              </a:xfrm>
              <a:prstGeom prst="rect">
                <a:avLst/>
              </a:prstGeom>
              <a:ln w="3175">
                <a:solidFill>
                  <a:prstClr val="ltGray"/>
                </a:solidFill>
              </a:ln>
            </p:spPr>
          </p:pic>
        </mc:Fallback>
      </mc:AlternateContent>
    </p:spTree>
    <p:extLst>
      <p:ext uri="{BB962C8B-B14F-4D97-AF65-F5344CB8AC3E}">
        <p14:creationId xmlns:p14="http://schemas.microsoft.com/office/powerpoint/2010/main" val="36645664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Shape 106"/>
        <p:cNvGrpSpPr/>
        <p:nvPr/>
      </p:nvGrpSpPr>
      <p:grpSpPr>
        <a:xfrm>
          <a:off x="0" y="0"/>
          <a:ext cx="0" cy="0"/>
          <a:chOff x="0" y="0"/>
          <a:chExt cx="0" cy="0"/>
        </a:xfrm>
      </p:grpSpPr>
      <p:pic>
        <p:nvPicPr>
          <p:cNvPr id="7" name="Picture 6" descr="People walking on a sidewalk in front of a building&#10;&#10;Description automatically generated">
            <a:extLst>
              <a:ext uri="{FF2B5EF4-FFF2-40B4-BE49-F238E27FC236}">
                <a16:creationId xmlns:a16="http://schemas.microsoft.com/office/drawing/2014/main" id="{1055566E-7668-9459-873F-B3DDCFE3E2CA}"/>
              </a:ext>
            </a:extLst>
          </p:cNvPr>
          <p:cNvPicPr>
            <a:picLocks noChangeAspect="1"/>
          </p:cNvPicPr>
          <p:nvPr/>
        </p:nvPicPr>
        <p:blipFill rotWithShape="1">
          <a:blip r:embed="rId3">
            <a:alphaModFix amt="70000"/>
            <a:extLst>
              <a:ext uri="{28A0092B-C50C-407E-A947-70E740481C1C}">
                <a14:useLocalDpi xmlns:a14="http://schemas.microsoft.com/office/drawing/2010/main"/>
              </a:ext>
            </a:extLst>
          </a:blip>
          <a:srcRect/>
          <a:stretch/>
        </p:blipFill>
        <p:spPr>
          <a:xfrm>
            <a:off x="-12897" y="0"/>
            <a:ext cx="9156897" cy="5143500"/>
          </a:xfrm>
          <a:prstGeom prst="rect">
            <a:avLst/>
          </a:prstGeom>
        </p:spPr>
      </p:pic>
      <p:sp>
        <p:nvSpPr>
          <p:cNvPr id="2" name="Google Shape;164;g2ca1ee8f43d_0_6">
            <a:extLst>
              <a:ext uri="{FF2B5EF4-FFF2-40B4-BE49-F238E27FC236}">
                <a16:creationId xmlns:a16="http://schemas.microsoft.com/office/drawing/2014/main" id="{7707B144-938C-A51B-2127-5C90028F3676}"/>
              </a:ext>
            </a:extLst>
          </p:cNvPr>
          <p:cNvSpPr txBox="1"/>
          <p:nvPr/>
        </p:nvSpPr>
        <p:spPr>
          <a:xfrm>
            <a:off x="1143000" y="841771"/>
            <a:ext cx="6858000" cy="2175300"/>
          </a:xfrm>
          <a:prstGeom prst="rect">
            <a:avLst/>
          </a:prstGeom>
          <a:noFill/>
          <a:ln>
            <a:noFill/>
          </a:ln>
        </p:spPr>
        <p:txBody>
          <a:bodyPr spcFirstLastPara="1" wrap="square" lIns="91425" tIns="45700" rIns="91425" bIns="45700" anchor="b" anchorCtr="0">
            <a:normAutofit/>
          </a:bodyPr>
          <a:lstStyle/>
          <a:p>
            <a:pPr marL="0" marR="0" lvl="0" indent="0" algn="ctr" rtl="0">
              <a:lnSpc>
                <a:spcPct val="90000"/>
              </a:lnSpc>
              <a:spcBef>
                <a:spcPts val="0"/>
              </a:spcBef>
              <a:spcAft>
                <a:spcPts val="0"/>
              </a:spcAft>
              <a:buClr>
                <a:srgbClr val="000000"/>
              </a:buClr>
              <a:buSzPts val="6000"/>
              <a:buFont typeface="Arial"/>
              <a:buNone/>
            </a:pPr>
            <a:r>
              <a:rPr lang="en-US" sz="6000" b="1" dirty="0">
                <a:solidFill>
                  <a:srgbClr val="FFFFFF"/>
                </a:solidFill>
                <a:latin typeface="Calibri"/>
                <a:ea typeface="Calibri"/>
                <a:cs typeface="Calibri"/>
                <a:sym typeface="Calibri"/>
              </a:rPr>
              <a:t>Creating Discovery Normalization Rules</a:t>
            </a:r>
            <a:endParaRPr sz="1400" b="0" i="0" u="none" strike="noStrike" cap="none" dirty="0">
              <a:solidFill>
                <a:srgbClr val="000000"/>
              </a:solidFill>
              <a:latin typeface="Arial"/>
              <a:ea typeface="Arial"/>
              <a:cs typeface="Arial"/>
              <a:sym typeface="Arial"/>
            </a:endParaRPr>
          </a:p>
        </p:txBody>
      </p:sp>
    </p:spTree>
    <p:extLst>
      <p:ext uri="{BB962C8B-B14F-4D97-AF65-F5344CB8AC3E}">
        <p14:creationId xmlns:p14="http://schemas.microsoft.com/office/powerpoint/2010/main" val="31907642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g2ca1ee8f43d_0_872"/>
          <p:cNvSpPr txBox="1">
            <a:spLocks noGrp="1"/>
          </p:cNvSpPr>
          <p:nvPr>
            <p:ph type="title"/>
          </p:nvPr>
        </p:nvSpPr>
        <p:spPr>
          <a:xfrm>
            <a:off x="441009" y="254496"/>
            <a:ext cx="8520600" cy="707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Create New Normalization Rule </a:t>
            </a:r>
            <a:r>
              <a:rPr lang="en-US" i="1" dirty="0"/>
              <a:t>(animation)</a:t>
            </a:r>
            <a:endParaRPr i="1" dirty="0"/>
          </a:p>
        </p:txBody>
      </p:sp>
      <p:sp>
        <p:nvSpPr>
          <p:cNvPr id="2" name="Google Shape;170;g2ca1ee8f43d_0_872">
            <a:extLst>
              <a:ext uri="{FF2B5EF4-FFF2-40B4-BE49-F238E27FC236}">
                <a16:creationId xmlns:a16="http://schemas.microsoft.com/office/drawing/2014/main" id="{839304EA-8970-B9E4-AF52-4A88D0C8861F}"/>
              </a:ext>
            </a:extLst>
          </p:cNvPr>
          <p:cNvSpPr txBox="1">
            <a:spLocks noGrp="1"/>
          </p:cNvSpPr>
          <p:nvPr>
            <p:ph type="body" idx="1"/>
          </p:nvPr>
        </p:nvSpPr>
        <p:spPr>
          <a:xfrm>
            <a:off x="441009" y="1091416"/>
            <a:ext cx="5531925" cy="36108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US" dirty="0"/>
              <a:t>Alma &gt; Config &gt; Discovery &gt; </a:t>
            </a:r>
            <a:br>
              <a:rPr lang="en-US" dirty="0"/>
            </a:br>
            <a:r>
              <a:rPr lang="en-US" dirty="0"/>
              <a:t>Loading External Data Sources &gt; </a:t>
            </a:r>
            <a:br>
              <a:rPr lang="en-US" dirty="0"/>
            </a:br>
            <a:r>
              <a:rPr lang="en-US" dirty="0"/>
              <a:t>Normalization Rules for External Data Sources &gt; </a:t>
            </a:r>
            <a:br>
              <a:rPr lang="en-US" dirty="0"/>
            </a:br>
            <a:r>
              <a:rPr lang="en-US" dirty="0"/>
              <a:t>New &gt; Normalization (Discovery)</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Access Level:</a:t>
            </a:r>
            <a:endParaRPr dirty="0"/>
          </a:p>
          <a:p>
            <a:pPr marL="0" lvl="0" indent="457200" algn="l" rtl="0">
              <a:spcBef>
                <a:spcPts val="0"/>
              </a:spcBef>
              <a:spcAft>
                <a:spcPts val="0"/>
              </a:spcAft>
              <a:buNone/>
            </a:pPr>
            <a:r>
              <a:rPr lang="en-US" dirty="0"/>
              <a:t>Private or Shared</a:t>
            </a:r>
          </a:p>
          <a:p>
            <a:pPr marL="0" lvl="0" indent="457200" algn="l" rtl="0">
              <a:spcBef>
                <a:spcPts val="0"/>
              </a:spcBef>
              <a:spcAft>
                <a:spcPts val="0"/>
              </a:spcAft>
              <a:buNone/>
            </a:pPr>
            <a:endParaRPr lang="en-US" dirty="0"/>
          </a:p>
          <a:p>
            <a:pPr marL="0" lvl="0" indent="0" algn="l" rtl="0">
              <a:spcBef>
                <a:spcPts val="0"/>
              </a:spcBef>
              <a:spcAft>
                <a:spcPts val="0"/>
              </a:spcAft>
              <a:buNone/>
            </a:pPr>
            <a:r>
              <a:rPr lang="en-US" dirty="0"/>
              <a:t>Type:</a:t>
            </a:r>
          </a:p>
          <a:p>
            <a:pPr marL="0" lvl="0" indent="457200" algn="l" rtl="0">
              <a:spcBef>
                <a:spcPts val="0"/>
              </a:spcBef>
              <a:spcAft>
                <a:spcPts val="0"/>
              </a:spcAft>
              <a:buNone/>
            </a:pPr>
            <a:r>
              <a:rPr lang="en-US" dirty="0"/>
              <a:t>DC or XML</a:t>
            </a:r>
          </a:p>
        </p:txBody>
      </p:sp>
      <p:sp>
        <p:nvSpPr>
          <p:cNvPr id="3" name="TextBox 2">
            <a:extLst>
              <a:ext uri="{FF2B5EF4-FFF2-40B4-BE49-F238E27FC236}">
                <a16:creationId xmlns:a16="http://schemas.microsoft.com/office/drawing/2014/main" id="{67674BB1-9F2F-5C7E-1535-379FB048728B}"/>
              </a:ext>
            </a:extLst>
          </p:cNvPr>
          <p:cNvSpPr txBox="1"/>
          <p:nvPr/>
        </p:nvSpPr>
        <p:spPr>
          <a:xfrm>
            <a:off x="4147128" y="2896816"/>
            <a:ext cx="4387272" cy="738664"/>
          </a:xfrm>
          <a:prstGeom prst="rect">
            <a:avLst/>
          </a:prstGeom>
          <a:noFill/>
        </p:spPr>
        <p:txBody>
          <a:bodyPr wrap="square" rtlCol="0">
            <a:spAutoFit/>
          </a:bodyPr>
          <a:lstStyle/>
          <a:p>
            <a:r>
              <a:rPr lang="en-US" dirty="0"/>
              <a:t>Animation of process:</a:t>
            </a:r>
            <a:br>
              <a:rPr lang="en-US" dirty="0"/>
            </a:br>
            <a:r>
              <a:rPr lang="en-US" dirty="0">
                <a:hlinkClick r:id="rId3"/>
              </a:rPr>
              <a:t>https://drive.google.com/file/d/1Ve2UiNKunJsDCMlEBwK19Pak4k3Mm8Zq/view?usp=drive_link</a:t>
            </a:r>
            <a:r>
              <a:rPr lang="en-US" dirty="0"/>
              <a:t> </a:t>
            </a:r>
          </a:p>
        </p:txBody>
      </p:sp>
    </p:spTree>
    <p:extLst>
      <p:ext uri="{BB962C8B-B14F-4D97-AF65-F5344CB8AC3E}">
        <p14:creationId xmlns:p14="http://schemas.microsoft.com/office/powerpoint/2010/main" val="220937941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76"/>
        <p:cNvGrpSpPr/>
        <p:nvPr/>
      </p:nvGrpSpPr>
      <p:grpSpPr>
        <a:xfrm>
          <a:off x="0" y="0"/>
          <a:ext cx="0" cy="0"/>
          <a:chOff x="0" y="0"/>
          <a:chExt cx="0" cy="0"/>
        </a:xfrm>
      </p:grpSpPr>
      <p:sp>
        <p:nvSpPr>
          <p:cNvPr id="177" name="Google Shape;177;p3"/>
          <p:cNvSpPr txBox="1">
            <a:spLocks noGrp="1"/>
          </p:cNvSpPr>
          <p:nvPr>
            <p:ph type="title"/>
          </p:nvPr>
        </p:nvSpPr>
        <p:spPr>
          <a:xfrm>
            <a:off x="464128" y="37250"/>
            <a:ext cx="7886700" cy="9942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Dublin Core or XML rules?</a:t>
            </a:r>
            <a:endParaRPr dirty="0"/>
          </a:p>
        </p:txBody>
      </p:sp>
      <p:sp>
        <p:nvSpPr>
          <p:cNvPr id="178" name="Google Shape;178;p3"/>
          <p:cNvSpPr txBox="1">
            <a:spLocks noGrp="1"/>
          </p:cNvSpPr>
          <p:nvPr>
            <p:ph type="body" idx="2"/>
          </p:nvPr>
        </p:nvSpPr>
        <p:spPr>
          <a:xfrm>
            <a:off x="629842" y="1601711"/>
            <a:ext cx="3868200" cy="2763300"/>
          </a:xfrm>
          <a:prstGeom prst="rect">
            <a:avLst/>
          </a:prstGeom>
        </p:spPr>
        <p:txBody>
          <a:bodyPr spcFirstLastPara="1" wrap="square" lIns="91425" tIns="45700" rIns="91425" bIns="45700" anchor="t" anchorCtr="0">
            <a:normAutofit/>
          </a:bodyPr>
          <a:lstStyle/>
          <a:p>
            <a:pPr marL="457200" lvl="0" indent="-342900" algn="l" rtl="0">
              <a:spcBef>
                <a:spcPts val="750"/>
              </a:spcBef>
              <a:spcAft>
                <a:spcPts val="0"/>
              </a:spcAft>
              <a:buSzPts val="1800"/>
              <a:buChar char="•"/>
            </a:pPr>
            <a:r>
              <a:rPr lang="en-US" dirty="0"/>
              <a:t>default field mappings predefined</a:t>
            </a:r>
            <a:br>
              <a:rPr lang="en-US" dirty="0"/>
            </a:br>
            <a:endParaRPr dirty="0"/>
          </a:p>
          <a:p>
            <a:pPr marL="457200" lvl="0" indent="-342900" algn="l" rtl="0">
              <a:spcBef>
                <a:spcPts val="0"/>
              </a:spcBef>
              <a:spcAft>
                <a:spcPts val="0"/>
              </a:spcAft>
              <a:buSzPts val="1800"/>
              <a:buChar char="•"/>
            </a:pPr>
            <a:r>
              <a:rPr lang="en-US" dirty="0"/>
              <a:t>limited evaluations and transformations</a:t>
            </a:r>
            <a:br>
              <a:rPr lang="en-US" dirty="0"/>
            </a:br>
            <a:endParaRPr dirty="0"/>
          </a:p>
          <a:p>
            <a:pPr marL="457200" lvl="0" indent="-342900" algn="l" rtl="0">
              <a:spcBef>
                <a:spcPts val="0"/>
              </a:spcBef>
              <a:spcAft>
                <a:spcPts val="0"/>
              </a:spcAft>
              <a:buSzPts val="1800"/>
              <a:buChar char="•"/>
            </a:pPr>
            <a:r>
              <a:rPr lang="en-US" dirty="0"/>
              <a:t>simple and easy to understand</a:t>
            </a:r>
            <a:endParaRPr dirty="0"/>
          </a:p>
        </p:txBody>
      </p:sp>
      <p:sp>
        <p:nvSpPr>
          <p:cNvPr id="179" name="Google Shape;179;p3"/>
          <p:cNvSpPr txBox="1">
            <a:spLocks noGrp="1"/>
          </p:cNvSpPr>
          <p:nvPr>
            <p:ph type="body" idx="3"/>
          </p:nvPr>
        </p:nvSpPr>
        <p:spPr>
          <a:xfrm>
            <a:off x="4629150" y="983777"/>
            <a:ext cx="3887400" cy="618000"/>
          </a:xfrm>
          <a:prstGeom prst="rect">
            <a:avLst/>
          </a:prstGeom>
        </p:spPr>
        <p:txBody>
          <a:bodyPr spcFirstLastPara="1" wrap="square" lIns="91425" tIns="45700" rIns="91425" bIns="45700" anchor="b" anchorCtr="0">
            <a:normAutofit/>
          </a:bodyPr>
          <a:lstStyle/>
          <a:p>
            <a:pPr marL="0" lvl="0" indent="0" algn="l" rtl="0">
              <a:spcBef>
                <a:spcPts val="750"/>
              </a:spcBef>
              <a:spcAft>
                <a:spcPts val="0"/>
              </a:spcAft>
              <a:buNone/>
            </a:pPr>
            <a:r>
              <a:rPr lang="en-US" dirty="0"/>
              <a:t>XML</a:t>
            </a:r>
            <a:endParaRPr dirty="0"/>
          </a:p>
        </p:txBody>
      </p:sp>
      <p:sp>
        <p:nvSpPr>
          <p:cNvPr id="180" name="Google Shape;180;p3"/>
          <p:cNvSpPr txBox="1">
            <a:spLocks noGrp="1"/>
          </p:cNvSpPr>
          <p:nvPr>
            <p:ph type="body" idx="4"/>
          </p:nvPr>
        </p:nvSpPr>
        <p:spPr>
          <a:xfrm>
            <a:off x="4629150" y="1601704"/>
            <a:ext cx="3887400" cy="3109800"/>
          </a:xfrm>
          <a:prstGeom prst="rect">
            <a:avLst/>
          </a:prstGeom>
        </p:spPr>
        <p:txBody>
          <a:bodyPr spcFirstLastPara="1" wrap="square" lIns="91425" tIns="45700" rIns="91425" bIns="45700" anchor="t" anchorCtr="0">
            <a:normAutofit fontScale="92500" lnSpcReduction="10000"/>
          </a:bodyPr>
          <a:lstStyle/>
          <a:p>
            <a:pPr marL="457200" lvl="0" indent="-342900" algn="l" rtl="0">
              <a:spcBef>
                <a:spcPts val="750"/>
              </a:spcBef>
              <a:spcAft>
                <a:spcPts val="0"/>
              </a:spcAft>
              <a:buSzPts val="1800"/>
              <a:buChar char="•"/>
            </a:pPr>
            <a:r>
              <a:rPr lang="en-US"/>
              <a:t>no default field mappings defined</a:t>
            </a:r>
            <a:br>
              <a:rPr lang="en-US"/>
            </a:br>
            <a:endParaRPr/>
          </a:p>
          <a:p>
            <a:pPr marL="457200" lvl="0" indent="-342900" algn="l" rtl="0">
              <a:spcBef>
                <a:spcPts val="0"/>
              </a:spcBef>
              <a:spcAft>
                <a:spcPts val="0"/>
              </a:spcAft>
              <a:buSzPts val="1800"/>
              <a:buChar char="•"/>
            </a:pPr>
            <a:r>
              <a:rPr lang="en-US"/>
              <a:t>with XPath expressions, many evaluations and transformations possible</a:t>
            </a:r>
            <a:br>
              <a:rPr lang="en-US"/>
            </a:br>
            <a:endParaRPr/>
          </a:p>
          <a:p>
            <a:pPr marL="457200" lvl="0" indent="-342900" algn="l" rtl="0">
              <a:spcBef>
                <a:spcPts val="0"/>
              </a:spcBef>
              <a:spcAft>
                <a:spcPts val="0"/>
              </a:spcAft>
              <a:buSzPts val="1800"/>
              <a:buChar char="•"/>
            </a:pPr>
            <a:r>
              <a:rPr lang="en-US"/>
              <a:t>syntax can be challenging to understand</a:t>
            </a:r>
            <a:endParaRPr/>
          </a:p>
          <a:p>
            <a:pPr marL="0" lvl="0" indent="0" algn="l" rtl="0">
              <a:spcBef>
                <a:spcPts val="750"/>
              </a:spcBef>
              <a:spcAft>
                <a:spcPts val="0"/>
              </a:spcAft>
              <a:buNone/>
            </a:pPr>
            <a:endParaRPr/>
          </a:p>
          <a:p>
            <a:pPr marL="457200" lvl="0" indent="-342900" algn="l" rtl="0">
              <a:spcBef>
                <a:spcPts val="750"/>
              </a:spcBef>
              <a:spcAft>
                <a:spcPts val="0"/>
              </a:spcAft>
              <a:buSzPts val="1800"/>
              <a:buChar char="•"/>
            </a:pPr>
            <a:r>
              <a:rPr lang="en-US"/>
              <a:t>helpful to learn some XPath</a:t>
            </a:r>
            <a:endParaRPr/>
          </a:p>
        </p:txBody>
      </p:sp>
      <p:sp>
        <p:nvSpPr>
          <p:cNvPr id="181" name="Google Shape;181;p3"/>
          <p:cNvSpPr txBox="1">
            <a:spLocks noGrp="1"/>
          </p:cNvSpPr>
          <p:nvPr>
            <p:ph type="body" idx="3"/>
          </p:nvPr>
        </p:nvSpPr>
        <p:spPr>
          <a:xfrm>
            <a:off x="620250" y="983777"/>
            <a:ext cx="3887400" cy="618000"/>
          </a:xfrm>
          <a:prstGeom prst="rect">
            <a:avLst/>
          </a:prstGeom>
        </p:spPr>
        <p:txBody>
          <a:bodyPr spcFirstLastPara="1" wrap="square" lIns="91425" tIns="45700" rIns="91425" bIns="45700" anchor="b" anchorCtr="0">
            <a:normAutofit/>
          </a:bodyPr>
          <a:lstStyle/>
          <a:p>
            <a:pPr marL="0" lvl="0" indent="0" algn="l" rtl="0">
              <a:spcBef>
                <a:spcPts val="750"/>
              </a:spcBef>
              <a:spcAft>
                <a:spcPts val="0"/>
              </a:spcAft>
              <a:buNone/>
            </a:pPr>
            <a:r>
              <a:rPr lang="en-US" dirty="0"/>
              <a:t>Dublin Core</a:t>
            </a:r>
            <a:endParaRPr dirty="0"/>
          </a:p>
        </p:txBody>
      </p:sp>
      <p:cxnSp>
        <p:nvCxnSpPr>
          <p:cNvPr id="182" name="Google Shape;182;p3"/>
          <p:cNvCxnSpPr/>
          <p:nvPr/>
        </p:nvCxnSpPr>
        <p:spPr>
          <a:xfrm>
            <a:off x="4117750" y="1767250"/>
            <a:ext cx="300" cy="2344800"/>
          </a:xfrm>
          <a:prstGeom prst="straightConnector1">
            <a:avLst/>
          </a:prstGeom>
          <a:noFill/>
          <a:ln w="9525" cap="flat" cmpd="sng">
            <a:solidFill>
              <a:schemeClr val="dk2"/>
            </a:solidFill>
            <a:prstDash val="solid"/>
            <a:round/>
            <a:headEnd type="none" w="med" len="med"/>
            <a:tailEnd type="none" w="med" len="med"/>
          </a:ln>
        </p:spPr>
      </p:cxn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4" name="Picture 3" descr="A watercolor of a door and a tree&#10;&#10;Description automatically generated">
            <a:extLst>
              <a:ext uri="{FF2B5EF4-FFF2-40B4-BE49-F238E27FC236}">
                <a16:creationId xmlns:a16="http://schemas.microsoft.com/office/drawing/2014/main" id="{E210EB9A-1F16-57A4-0C1C-60CFB883644E}"/>
              </a:ext>
            </a:extLst>
          </p:cNvPr>
          <p:cNvPicPr>
            <a:picLocks noChangeAspect="1"/>
          </p:cNvPicPr>
          <p:nvPr/>
        </p:nvPicPr>
        <p:blipFill rotWithShape="1">
          <a:blip r:embed="rId3"/>
          <a:srcRect l="5965" t="17778" r="4914" b="6801"/>
          <a:stretch/>
        </p:blipFill>
        <p:spPr>
          <a:xfrm>
            <a:off x="3528223" y="1473735"/>
            <a:ext cx="5615777" cy="3478800"/>
          </a:xfrm>
          <a:prstGeom prst="rect">
            <a:avLst/>
          </a:prstGeom>
        </p:spPr>
      </p:pic>
      <p:sp>
        <p:nvSpPr>
          <p:cNvPr id="187" name="Google Shape;187;g2ca1ee8f43d_0_879"/>
          <p:cNvSpPr txBox="1">
            <a:spLocks noGrp="1"/>
          </p:cNvSpPr>
          <p:nvPr>
            <p:ph type="title"/>
          </p:nvPr>
        </p:nvSpPr>
        <p:spPr>
          <a:xfrm>
            <a:off x="487701" y="-8183"/>
            <a:ext cx="5460517" cy="1121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3600"/>
              <a:buFont typeface="Calibri"/>
              <a:buNone/>
            </a:pPr>
            <a:r>
              <a:rPr lang="en-US" sz="3000" dirty="0"/>
              <a:t>The parts of a rule (DC and XML)</a:t>
            </a:r>
            <a:endParaRPr dirty="0"/>
          </a:p>
        </p:txBody>
      </p:sp>
      <p:sp>
        <p:nvSpPr>
          <p:cNvPr id="188" name="Google Shape;188;g2ca1ee8f43d_0_879"/>
          <p:cNvSpPr txBox="1">
            <a:spLocks noGrp="1"/>
          </p:cNvSpPr>
          <p:nvPr>
            <p:ph type="body" idx="1"/>
          </p:nvPr>
        </p:nvSpPr>
        <p:spPr>
          <a:xfrm>
            <a:off x="487701" y="1179224"/>
            <a:ext cx="3705608" cy="3478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None/>
            </a:pPr>
            <a:r>
              <a:rPr lang="en-US" sz="1900" dirty="0">
                <a:solidFill>
                  <a:srgbClr val="A7291E"/>
                </a:solidFill>
              </a:rPr>
              <a:t>// comment</a:t>
            </a:r>
            <a:endParaRPr sz="1900" dirty="0">
              <a:solidFill>
                <a:srgbClr val="A7291E"/>
              </a:solidFill>
            </a:endParaRPr>
          </a:p>
          <a:p>
            <a:pPr marL="0" lvl="0" indent="0" algn="l" rtl="0">
              <a:lnSpc>
                <a:spcPct val="100000"/>
              </a:lnSpc>
              <a:spcBef>
                <a:spcPts val="0"/>
              </a:spcBef>
              <a:spcAft>
                <a:spcPts val="0"/>
              </a:spcAft>
              <a:buNone/>
            </a:pPr>
            <a:r>
              <a:rPr lang="en-US" sz="1900" dirty="0"/>
              <a:t>/* multi-line comment */</a:t>
            </a:r>
            <a:endParaRPr sz="1900" dirty="0"/>
          </a:p>
          <a:p>
            <a:pPr marL="0" lvl="0" indent="0" algn="l" rtl="0">
              <a:lnSpc>
                <a:spcPct val="100000"/>
              </a:lnSpc>
              <a:spcBef>
                <a:spcPts val="0"/>
              </a:spcBef>
              <a:spcAft>
                <a:spcPts val="0"/>
              </a:spcAft>
              <a:buNone/>
            </a:pPr>
            <a:endParaRPr sz="1900" dirty="0"/>
          </a:p>
          <a:p>
            <a:pPr marL="0" lvl="0" indent="0" algn="l" rtl="0">
              <a:lnSpc>
                <a:spcPct val="100000"/>
              </a:lnSpc>
              <a:spcBef>
                <a:spcPts val="0"/>
              </a:spcBef>
              <a:spcAft>
                <a:spcPts val="0"/>
              </a:spcAft>
              <a:buNone/>
            </a:pPr>
            <a:r>
              <a:rPr lang="en-US" sz="1900" dirty="0">
                <a:solidFill>
                  <a:srgbClr val="38761D"/>
                </a:solidFill>
              </a:rPr>
              <a:t>rule "rule name"</a:t>
            </a:r>
            <a:endParaRPr sz="1900" dirty="0">
              <a:solidFill>
                <a:srgbClr val="38761D"/>
              </a:solidFill>
            </a:endParaRPr>
          </a:p>
          <a:p>
            <a:pPr marL="0" lvl="0" indent="0" algn="l" rtl="0">
              <a:lnSpc>
                <a:spcPct val="100000"/>
              </a:lnSpc>
              <a:spcBef>
                <a:spcPts val="0"/>
              </a:spcBef>
              <a:spcAft>
                <a:spcPts val="0"/>
              </a:spcAft>
              <a:buNone/>
            </a:pPr>
            <a:r>
              <a:rPr lang="en-US" sz="1900" dirty="0">
                <a:solidFill>
                  <a:srgbClr val="0B5394"/>
                </a:solidFill>
              </a:rPr>
              <a:t>when</a:t>
            </a:r>
            <a:endParaRPr sz="1900" dirty="0">
              <a:solidFill>
                <a:srgbClr val="0B5394"/>
              </a:solidFill>
            </a:endParaRPr>
          </a:p>
          <a:p>
            <a:pPr marL="0" lvl="0" indent="0" algn="l" rtl="0">
              <a:lnSpc>
                <a:spcPct val="100000"/>
              </a:lnSpc>
              <a:spcBef>
                <a:spcPts val="0"/>
              </a:spcBef>
              <a:spcAft>
                <a:spcPts val="0"/>
              </a:spcAft>
              <a:buNone/>
            </a:pPr>
            <a:r>
              <a:rPr lang="en-US" sz="1900" dirty="0">
                <a:solidFill>
                  <a:srgbClr val="0B5394"/>
                </a:solidFill>
              </a:rPr>
              <a:t>   	condition1  AND</a:t>
            </a:r>
            <a:endParaRPr sz="1900" dirty="0">
              <a:solidFill>
                <a:srgbClr val="0B5394"/>
              </a:solidFill>
            </a:endParaRPr>
          </a:p>
          <a:p>
            <a:pPr marL="0" lvl="0" indent="457200" algn="l" rtl="0">
              <a:lnSpc>
                <a:spcPct val="100000"/>
              </a:lnSpc>
              <a:spcBef>
                <a:spcPts val="0"/>
              </a:spcBef>
              <a:spcAft>
                <a:spcPts val="0"/>
              </a:spcAft>
              <a:buNone/>
            </a:pPr>
            <a:r>
              <a:rPr lang="en-US" sz="1900" dirty="0">
                <a:solidFill>
                  <a:srgbClr val="0B5394"/>
                </a:solidFill>
              </a:rPr>
              <a:t>	(condition2  OR</a:t>
            </a:r>
            <a:endParaRPr sz="1900" dirty="0">
              <a:solidFill>
                <a:srgbClr val="0B5394"/>
              </a:solidFill>
            </a:endParaRPr>
          </a:p>
          <a:p>
            <a:pPr marL="0" lvl="0" indent="457200" algn="l" rtl="0">
              <a:lnSpc>
                <a:spcPct val="100000"/>
              </a:lnSpc>
              <a:spcBef>
                <a:spcPts val="0"/>
              </a:spcBef>
              <a:spcAft>
                <a:spcPts val="0"/>
              </a:spcAft>
              <a:buNone/>
            </a:pPr>
            <a:r>
              <a:rPr lang="en-US" sz="1900" dirty="0">
                <a:solidFill>
                  <a:srgbClr val="0B5394"/>
                </a:solidFill>
              </a:rPr>
              <a:t>	condition3)</a:t>
            </a:r>
            <a:endParaRPr sz="1900" dirty="0">
              <a:solidFill>
                <a:srgbClr val="0B5394"/>
              </a:solidFill>
            </a:endParaRPr>
          </a:p>
          <a:p>
            <a:pPr marL="0" lvl="0" indent="0" algn="l" rtl="0">
              <a:lnSpc>
                <a:spcPct val="100000"/>
              </a:lnSpc>
              <a:spcBef>
                <a:spcPts val="0"/>
              </a:spcBef>
              <a:spcAft>
                <a:spcPts val="0"/>
              </a:spcAft>
              <a:buNone/>
            </a:pPr>
            <a:r>
              <a:rPr lang="en-US" sz="1900" dirty="0">
                <a:solidFill>
                  <a:srgbClr val="B45F06"/>
                </a:solidFill>
              </a:rPr>
              <a:t>then</a:t>
            </a: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   	action1</a:t>
            </a:r>
            <a:endParaRPr sz="1900" dirty="0">
              <a:solidFill>
                <a:srgbClr val="B45F06"/>
              </a:solidFill>
            </a:endParaRPr>
          </a:p>
          <a:p>
            <a:pPr marL="0" lvl="0" indent="0" algn="l" rtl="0">
              <a:lnSpc>
                <a:spcPct val="100000"/>
              </a:lnSpc>
              <a:spcBef>
                <a:spcPts val="0"/>
              </a:spcBef>
              <a:spcAft>
                <a:spcPts val="0"/>
              </a:spcAft>
              <a:buNone/>
            </a:pPr>
            <a:r>
              <a:rPr lang="en-US" sz="1900" dirty="0">
                <a:solidFill>
                  <a:srgbClr val="B45F06"/>
                </a:solidFill>
              </a:rPr>
              <a:t>	action2</a:t>
            </a:r>
            <a:endParaRPr sz="1900" dirty="0">
              <a:solidFill>
                <a:srgbClr val="B45F06"/>
              </a:solidFill>
            </a:endParaRPr>
          </a:p>
          <a:p>
            <a:pPr marL="0" lvl="0" indent="0" algn="l" rtl="0">
              <a:lnSpc>
                <a:spcPct val="100000"/>
              </a:lnSpc>
              <a:spcBef>
                <a:spcPts val="0"/>
              </a:spcBef>
              <a:spcAft>
                <a:spcPts val="0"/>
              </a:spcAft>
              <a:buClr>
                <a:schemeClr val="dk1"/>
              </a:buClr>
              <a:buSzPts val="1100"/>
              <a:buFont typeface="Arial"/>
              <a:buNone/>
            </a:pPr>
            <a:r>
              <a:rPr lang="en-US" sz="1900" dirty="0"/>
              <a:t>end</a:t>
            </a:r>
            <a:endParaRPr sz="1900" dirty="0"/>
          </a:p>
        </p:txBody>
      </p:sp>
    </p:spTree>
    <p:extLst>
      <p:ext uri="{BB962C8B-B14F-4D97-AF65-F5344CB8AC3E}">
        <p14:creationId xmlns:p14="http://schemas.microsoft.com/office/powerpoint/2010/main" val="3877046456"/>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818</TotalTime>
  <Words>7216</Words>
  <Application>Microsoft Office PowerPoint</Application>
  <PresentationFormat>On-screen Show (16:9)</PresentationFormat>
  <Paragraphs>701</Paragraphs>
  <Slides>46</Slides>
  <Notes>46</Notes>
  <HiddenSlides>1</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46</vt:i4>
      </vt:variant>
    </vt:vector>
  </HeadingPairs>
  <TitlesOfParts>
    <vt:vector size="53" baseType="lpstr">
      <vt:lpstr>Lato</vt:lpstr>
      <vt:lpstr>Roboto</vt:lpstr>
      <vt:lpstr>Arial</vt:lpstr>
      <vt:lpstr>Open Sans</vt:lpstr>
      <vt:lpstr>Calibri</vt:lpstr>
      <vt:lpstr>Office Theme</vt:lpstr>
      <vt:lpstr>Office Theme</vt:lpstr>
      <vt:lpstr>Creating Primo VE Normalization Rules for External Data Sources</vt:lpstr>
      <vt:lpstr>This presentation is …</vt:lpstr>
      <vt:lpstr>This presentation is not …</vt:lpstr>
      <vt:lpstr>Stethers, Lori (2023) Ingest Institutional Repository Content to Primo VE via OAI-PMH.   https://documents.el-una.org/id/eprint/2223/ https://github.com/lstethers/primove-normrules/</vt:lpstr>
      <vt:lpstr>Agenda</vt:lpstr>
      <vt:lpstr>PowerPoint Presentation</vt:lpstr>
      <vt:lpstr>Create New Normalization Rule (animation)</vt:lpstr>
      <vt:lpstr>Dublin Core or XML rules?</vt:lpstr>
      <vt:lpstr>The parts of a rule (DC and XML)</vt:lpstr>
      <vt:lpstr>PowerPoint Presentation</vt:lpstr>
      <vt:lpstr>DC Default Mappings</vt:lpstr>
      <vt:lpstr>DC rule set example: LibGuides</vt:lpstr>
      <vt:lpstr>DC rule example:  condition: “True” + action: “set” to constant value</vt:lpstr>
      <vt:lpstr>DC rule example:  condition: “exist” + action: “move”</vt:lpstr>
      <vt:lpstr>DC rule example: condition: “not equals”</vt:lpstr>
      <vt:lpstr>DC rule example:  actions: TEMP variable + a transformation</vt:lpstr>
      <vt:lpstr>PowerPoint Presentation</vt:lpstr>
      <vt:lpstr>XML rule set example: Islandora 2</vt:lpstr>
      <vt:lpstr>XML rule example:  condition: exist + action: copy</vt:lpstr>
      <vt:lpstr>XML rule example:  XPath to use data from record header</vt:lpstr>
      <vt:lpstr>XML rule example:  operators and parentheses</vt:lpstr>
      <vt:lpstr>XML rule example:  XPath functions</vt:lpstr>
      <vt:lpstr>XML rule example:  Xpath element occurences</vt:lpstr>
      <vt:lpstr>XML rule example: Xpath element occurrences + Xpath function</vt:lpstr>
      <vt:lpstr>XML rule example:  TEMP variable + a regular expression transformation</vt:lpstr>
      <vt:lpstr>PowerPoint Presentation</vt:lpstr>
      <vt:lpstr>DC Fields and and resource types</vt:lpstr>
      <vt:lpstr>Set constant resource type</vt:lpstr>
      <vt:lpstr>Set variable resource type</vt:lpstr>
      <vt:lpstr>PowerPoint Presentation</vt:lpstr>
      <vt:lpstr>Utilize the Normalization Rules in Discovery Import Profiles</vt:lpstr>
      <vt:lpstr>Create Normalization Rule Process with Wizard (animation)</vt:lpstr>
      <vt:lpstr>Add Norm Rule Process to your Discovery Import Profile</vt:lpstr>
      <vt:lpstr>PowerPoint Presentation</vt:lpstr>
      <vt:lpstr>Some Methods of Testing Norm Rules</vt:lpstr>
      <vt:lpstr>Testing: Norm Rules Testing Tool (animation)</vt:lpstr>
      <vt:lpstr>Testing: Harvest subsets</vt:lpstr>
      <vt:lpstr>Testing: Repeating Harvests</vt:lpstr>
      <vt:lpstr>Testing: Primo records overall</vt:lpstr>
      <vt:lpstr>Testing: Primo full record details</vt:lpstr>
      <vt:lpstr>Testing: View records in Primo immediately (animation)</vt:lpstr>
      <vt:lpstr>PowerPoint Presentation</vt:lpstr>
      <vt:lpstr>PowerPoint Presentation</vt:lpstr>
      <vt:lpstr>Community Resources</vt:lpstr>
      <vt:lpstr>Questions?</vt:lpstr>
      <vt:lpstr>Bonus Content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Creating Primo VE Normalization Rules for External Data Sources</dc:title>
  <dc:creator>Lori Stethers</dc:creator>
  <cp:lastModifiedBy>Lori Stethers</cp:lastModifiedBy>
  <cp:revision>206</cp:revision>
  <dcterms:modified xsi:type="dcterms:W3CDTF">2024-05-10T19:39:16Z</dcterms:modified>
</cp:coreProperties>
</file>